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ags/tag5.xml" ContentType="application/vnd.openxmlformats-officedocument.presentationml.tags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36.xml" ContentType="application/vnd.openxmlformats-officedocument.them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ags/tag9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ags/tag1.xml" ContentType="application/vnd.openxmlformats-officedocument.presentationml.tags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ags/tag17.xml" ContentType="application/vnd.openxmlformats-officedocument.presentationml.tags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93.xml" ContentType="application/vnd.openxmlformats-officedocument.presentationml.slideLayout+xml"/>
  <Override PartName="/ppt/charts/chart1.xml" ContentType="application/vnd.openxmlformats-officedocument.drawingml.char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ags/tag3.xml" ContentType="application/vnd.openxmlformats-officedocument.presentationml.tags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tags/tag19.xml" ContentType="application/vnd.openxmlformats-officedocument.presentationml.tags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35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ags/tag11.xml" ContentType="application/vnd.openxmlformats-officedocument.presentationml.tags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ags/tag24.xml" ContentType="application/vnd.openxmlformats-officedocument.presentationml.tags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tags/tag18.xml" ContentType="application/vnd.openxmlformats-officedocument.presentationml.tags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4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ags/tag21.xml" ContentType="application/vnd.openxmlformats-officedocument.presentationml.tags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ags/tag7.xml" ContentType="application/vnd.openxmlformats-officedocument.presentationml.tags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theme/theme31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223" r:id="rId2"/>
    <p:sldMasterId id="2147484236" r:id="rId3"/>
    <p:sldMasterId id="2147484248" r:id="rId4"/>
    <p:sldMasterId id="2147484260" r:id="rId5"/>
    <p:sldMasterId id="2147484273" r:id="rId6"/>
    <p:sldMasterId id="2147484285" r:id="rId7"/>
    <p:sldMasterId id="2147484297" r:id="rId8"/>
    <p:sldMasterId id="2147484309" r:id="rId9"/>
    <p:sldMasterId id="2147484321" r:id="rId10"/>
    <p:sldMasterId id="2147484333" r:id="rId11"/>
    <p:sldMasterId id="2147484345" r:id="rId12"/>
    <p:sldMasterId id="2147484357" r:id="rId13"/>
    <p:sldMasterId id="2147484370" r:id="rId14"/>
    <p:sldMasterId id="2147484382" r:id="rId15"/>
    <p:sldMasterId id="2147484394" r:id="rId16"/>
    <p:sldMasterId id="2147484406" r:id="rId17"/>
    <p:sldMasterId id="2147484418" r:id="rId18"/>
    <p:sldMasterId id="2147484430" r:id="rId19"/>
    <p:sldMasterId id="2147484442" r:id="rId20"/>
    <p:sldMasterId id="2147484515" r:id="rId21"/>
    <p:sldMasterId id="2147484527" r:id="rId22"/>
    <p:sldMasterId id="2147484540" r:id="rId23"/>
    <p:sldMasterId id="2147484577" r:id="rId24"/>
    <p:sldMasterId id="2147484590" r:id="rId25"/>
    <p:sldMasterId id="2147484602" r:id="rId26"/>
    <p:sldMasterId id="2147484614" r:id="rId27"/>
    <p:sldMasterId id="2147484626" r:id="rId28"/>
    <p:sldMasterId id="2147484638" r:id="rId29"/>
    <p:sldMasterId id="2147484651" r:id="rId30"/>
    <p:sldMasterId id="2147484663" r:id="rId31"/>
    <p:sldMasterId id="2147484675" r:id="rId32"/>
    <p:sldMasterId id="2147484687" r:id="rId33"/>
    <p:sldMasterId id="2147484699" r:id="rId34"/>
    <p:sldMasterId id="2147484711" r:id="rId35"/>
    <p:sldMasterId id="2147484723" r:id="rId36"/>
  </p:sldMasterIdLst>
  <p:notesMasterIdLst>
    <p:notesMasterId r:id="rId60"/>
  </p:notesMasterIdLst>
  <p:handoutMasterIdLst>
    <p:handoutMasterId r:id="rId61"/>
  </p:handoutMasterIdLst>
  <p:sldIdLst>
    <p:sldId id="340" r:id="rId37"/>
    <p:sldId id="554" r:id="rId38"/>
    <p:sldId id="555" r:id="rId39"/>
    <p:sldId id="556" r:id="rId40"/>
    <p:sldId id="557" r:id="rId41"/>
    <p:sldId id="517" r:id="rId42"/>
    <p:sldId id="518" r:id="rId43"/>
    <p:sldId id="519" r:id="rId44"/>
    <p:sldId id="520" r:id="rId45"/>
    <p:sldId id="543" r:id="rId46"/>
    <p:sldId id="544" r:id="rId47"/>
    <p:sldId id="546" r:id="rId48"/>
    <p:sldId id="524" r:id="rId49"/>
    <p:sldId id="532" r:id="rId50"/>
    <p:sldId id="536" r:id="rId51"/>
    <p:sldId id="537" r:id="rId52"/>
    <p:sldId id="538" r:id="rId53"/>
    <p:sldId id="539" r:id="rId54"/>
    <p:sldId id="548" r:id="rId55"/>
    <p:sldId id="547" r:id="rId56"/>
    <p:sldId id="541" r:id="rId57"/>
    <p:sldId id="550" r:id="rId58"/>
    <p:sldId id="339" r:id="rId59"/>
  </p:sldIdLst>
  <p:sldSz cx="9144000" cy="6858000" type="screen4x3"/>
  <p:notesSz cx="6858000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CD9CB985-1B3E-4597-973E-7142FB1E418D}">
          <p14:sldIdLst>
            <p14:sldId id="340"/>
            <p14:sldId id="554"/>
            <p14:sldId id="555"/>
            <p14:sldId id="556"/>
            <p14:sldId id="557"/>
            <p14:sldId id="517"/>
            <p14:sldId id="518"/>
            <p14:sldId id="519"/>
            <p14:sldId id="520"/>
            <p14:sldId id="543"/>
            <p14:sldId id="544"/>
            <p14:sldId id="546"/>
            <p14:sldId id="524"/>
            <p14:sldId id="532"/>
            <p14:sldId id="536"/>
            <p14:sldId id="537"/>
            <p14:sldId id="538"/>
            <p14:sldId id="539"/>
            <p14:sldId id="548"/>
            <p14:sldId id="547"/>
            <p14:sldId id="541"/>
            <p14:sldId id="550"/>
            <p14:sldId id="33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748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pos="2880">
          <p15:clr>
            <a:srgbClr val="A4A3A4"/>
          </p15:clr>
        </p15:guide>
        <p15:guide id="5" pos="113">
          <p15:clr>
            <a:srgbClr val="A4A3A4"/>
          </p15:clr>
        </p15:guide>
        <p15:guide id="6" pos="56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E" initials="vp" lastIdx="1" clrIdx="0"/>
  <p:cmAuthor id="1" name="dstankova" initials="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EBD3F1"/>
    <a:srgbClr val="FF99CC"/>
    <a:srgbClr val="B6DF89"/>
    <a:srgbClr val="A6A6A6"/>
    <a:srgbClr val="EEEEEE"/>
    <a:srgbClr val="DDDDDD"/>
    <a:srgbClr val="D3ECF2"/>
    <a:srgbClr val="C4E59F"/>
    <a:srgbClr val="FFE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14" autoAdjust="0"/>
    <p:restoredTop sz="95427" autoAdjust="0"/>
  </p:normalViewPr>
  <p:slideViewPr>
    <p:cSldViewPr>
      <p:cViewPr varScale="1">
        <p:scale>
          <a:sx n="74" d="100"/>
          <a:sy n="74" d="100"/>
        </p:scale>
        <p:origin x="-1242" y="-90"/>
      </p:cViewPr>
      <p:guideLst>
        <p:guide orient="horz" pos="2160"/>
        <p:guide orient="horz" pos="3748"/>
        <p:guide orient="horz" pos="935"/>
        <p:guide pos="2880"/>
        <p:guide pos="113"/>
        <p:guide pos="5647"/>
      </p:guideLst>
    </p:cSldViewPr>
  </p:slideViewPr>
  <p:outlineViewPr>
    <p:cViewPr>
      <p:scale>
        <a:sx n="33" d="100"/>
        <a:sy n="33" d="100"/>
      </p:scale>
      <p:origin x="0" y="2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ilux.eib.org\G_Disk\EIF\EIF-RBD\SME%20Initiative\SMEI%20Bulgaria\Q4%2016%20portfolio%20-%20analysis%202304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IEV\AppData\Local\Microsoft\Windows\Temporary%20Internet%20Files\Content.Outlook\DMR7YW5F\SMEi%20-%20Bulgaria%20-%20Pivots_3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ilux.eib.org\G_Disk\EIF\EIF-RBD\SME%20Initiative\SMEI%20Bulgaria\Q4%2016%20portfolio%20-%20analysis%202304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style val="10"/>
  <c:pivotSource>
    <c:name>[Q4 16 portfolio - analysis 23042016.xlsx]Pivots!PivotTable6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bg-BG"/>
            </a:p>
          </c:txPr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bg-BG"/>
            </a:p>
          </c:txPr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bg-BG"/>
            </a:p>
          </c:txPr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bg-BG"/>
            </a:p>
          </c:txPr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bg-BG"/>
            </a:p>
          </c:txPr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bg-BG"/>
            </a:p>
          </c:txPr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1474222416503561"/>
          <c:y val="0.14088993827163965"/>
          <c:w val="0.71671359022298398"/>
          <c:h val="0.69849773527790138"/>
        </c:manualLayout>
      </c:layout>
      <c:pieChart>
        <c:varyColors val="1"/>
        <c:ser>
          <c:idx val="0"/>
          <c:order val="0"/>
          <c:tx>
            <c:strRef>
              <c:f>Pivots!$B$3</c:f>
              <c:strCache>
                <c:ptCount val="1"/>
                <c:pt idx="0">
                  <c:v>Sum (principal)</c:v>
                </c:pt>
              </c:strCache>
            </c:strRef>
          </c:tx>
          <c:dLbls>
            <c:dLbl>
              <c:idx val="1"/>
              <c:layout>
                <c:manualLayout>
                  <c:x val="-0.19151269934822202"/>
                  <c:y val="-2.7303123175140952E-2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2-405C-BB3F-39F4AB3210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bg-BG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Pivots!$A$4:$A$7</c:f>
              <c:strCache>
                <c:ptCount val="3"/>
                <c:pt idx="0">
                  <c:v>MEDIUM</c:v>
                </c:pt>
                <c:pt idx="1">
                  <c:v>MICRO</c:v>
                </c:pt>
                <c:pt idx="2">
                  <c:v>SMALL</c:v>
                </c:pt>
              </c:strCache>
            </c:strRef>
          </c:cat>
          <c:val>
            <c:numRef>
              <c:f>Pivots!$B$4:$B$7</c:f>
              <c:numCache>
                <c:formatCode>_-* #,##0_-;\-* #,##0_-;_-* "-"??_-;_-@_-</c:formatCode>
                <c:ptCount val="3"/>
                <c:pt idx="0">
                  <c:v>1591350.756456</c:v>
                </c:pt>
                <c:pt idx="1">
                  <c:v>1394286.0320210005</c:v>
                </c:pt>
                <c:pt idx="2">
                  <c:v>3950216.1742080008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2-405C-BB3F-39F4AB3210EF}"/>
            </c:ext>
          </c:extLst>
        </c:ser>
        <c:ser>
          <c:idx val="1"/>
          <c:order val="1"/>
          <c:tx>
            <c:strRef>
              <c:f>Pivots!$C$3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Pivots!$A$4:$A$7</c:f>
              <c:strCache>
                <c:ptCount val="3"/>
                <c:pt idx="0">
                  <c:v>MEDIUM</c:v>
                </c:pt>
                <c:pt idx="1">
                  <c:v>MICRO</c:v>
                </c:pt>
                <c:pt idx="2">
                  <c:v>SMALL</c:v>
                </c:pt>
              </c:strCache>
            </c:strRef>
          </c:cat>
          <c:val>
            <c:numRef>
              <c:f>Pivots!$C$4:$C$7</c:f>
              <c:numCache>
                <c:formatCode>0.0%</c:formatCode>
                <c:ptCount val="3"/>
                <c:pt idx="0">
                  <c:v>0.22943836396438802</c:v>
                </c:pt>
                <c:pt idx="1">
                  <c:v>0.2010258924925718</c:v>
                </c:pt>
                <c:pt idx="2">
                  <c:v>0.56953574354304015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F2-405C-BB3F-39F4AB3210EF}"/>
            </c:ext>
          </c:extLst>
        </c:ser>
        <c:ser>
          <c:idx val="2"/>
          <c:order val="2"/>
          <c:tx>
            <c:strRef>
              <c:f>Pivots!$D$3</c:f>
              <c:strCache>
                <c:ptCount val="1"/>
                <c:pt idx="0">
                  <c:v>Count</c:v>
                </c:pt>
              </c:strCache>
            </c:strRef>
          </c:tx>
          <c:cat>
            <c:strRef>
              <c:f>Pivots!$A$4:$A$7</c:f>
              <c:strCache>
                <c:ptCount val="3"/>
                <c:pt idx="0">
                  <c:v>MEDIUM</c:v>
                </c:pt>
                <c:pt idx="1">
                  <c:v>MICRO</c:v>
                </c:pt>
                <c:pt idx="2">
                  <c:v>SMALL</c:v>
                </c:pt>
              </c:strCache>
            </c:strRef>
          </c:cat>
          <c:val>
            <c:numRef>
              <c:f>Pivots!$D$4:$D$7</c:f>
              <c:numCache>
                <c:formatCode>General</c:formatCode>
                <c:ptCount val="3"/>
                <c:pt idx="0">
                  <c:v>7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7F2-405C-BB3F-39F4AB3210EF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style val="10"/>
  <c:pivotSource>
    <c:name>[SMEi - Bulgaria - Pivots_3 (2).xlsx]Sheet1!PivotTable18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layout>
            <c:manualLayout>
              <c:x val="0.18424956255468072"/>
              <c:y val="-4.3671259842519683E-2"/>
            </c:manualLayout>
          </c:layout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layout>
            <c:manualLayout>
              <c:x val="-0.12800153105861767"/>
              <c:y val="8.050051035287259E-2"/>
            </c:manualLayout>
          </c:layout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layout>
            <c:manualLayout>
              <c:x val="-0.12800153105861767"/>
              <c:y val="8.050051035287259E-2"/>
            </c:manualLayout>
          </c:layout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layout>
            <c:manualLayout>
              <c:x val="0.18424956255468072"/>
              <c:y val="-4.3671259842519683E-2"/>
            </c:manualLayout>
          </c:layout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layout>
            <c:manualLayout>
              <c:x val="-0.12800153105861767"/>
              <c:y val="8.050051035287259E-2"/>
            </c:manualLayout>
          </c:layout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layout>
            <c:manualLayout>
              <c:x val="0.18424956255468072"/>
              <c:y val="-4.3671259842519683E-2"/>
            </c:manualLayout>
          </c:layout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4263049214179194"/>
          <c:y val="0.14794296689455724"/>
          <c:w val="0.68560055064815884"/>
          <c:h val="0.67540821683112884"/>
        </c:manualLayout>
      </c:layout>
      <c:pieChart>
        <c:varyColors val="1"/>
        <c:ser>
          <c:idx val="0"/>
          <c:order val="0"/>
          <c:tx>
            <c:strRef>
              <c:f>Sheet1!$B$9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-0.29305036136285428"/>
                  <c:y val="0.10890321516136268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58-4A80-9E2F-D3A2BFF369A8}"/>
                </c:ext>
              </c:extLst>
            </c:dLbl>
            <c:dLbl>
              <c:idx val="1"/>
              <c:layout>
                <c:manualLayout>
                  <c:x val="0.17851267637948839"/>
                  <c:y val="-6.2209097653908078E-2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58-4A80-9E2F-D3A2BFF369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bg-BG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Sheet1!$A$10:$A$12</c:f>
              <c:strCache>
                <c:ptCount val="2"/>
                <c:pt idx="0">
                  <c:v>Tangible investment</c:v>
                </c:pt>
                <c:pt idx="1">
                  <c:v>Working capital</c:v>
                </c:pt>
              </c:strCache>
            </c:strRef>
          </c:cat>
          <c:val>
            <c:numRef>
              <c:f>Sheet1!$B$10:$B$12</c:f>
              <c:numCache>
                <c:formatCode>General</c:formatCode>
                <c:ptCount val="2"/>
                <c:pt idx="0">
                  <c:v>2652678.5814720001</c:v>
                </c:pt>
                <c:pt idx="1">
                  <c:v>4283174.381213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58-4A80-9E2F-D3A2BFF369A8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style val="10"/>
  <c:pivotSource>
    <c:name>[Q4 16 portfolio - analysis 23042016.xlsx]Pivots2!PivotTable16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  <c:dLbl>
          <c:idx val="0"/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showCatName val="1"/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7152136661097781E-2"/>
          <c:y val="1.5366044590567509E-2"/>
          <c:w val="0.96780029597822159"/>
          <c:h val="0.93276286724745749"/>
        </c:manualLayout>
      </c:layout>
      <c:ofPieChart>
        <c:ofPieType val="bar"/>
        <c:varyColors val="1"/>
        <c:ser>
          <c:idx val="0"/>
          <c:order val="0"/>
          <c:tx>
            <c:strRef>
              <c:f>Pivots2!$B$156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91-493C-813A-002D4EDE9288}"/>
                </c:ext>
              </c:extLst>
            </c:dLbl>
            <c:dLbl>
              <c:idx val="1"/>
              <c:layout>
                <c:manualLayout>
                  <c:x val="-9.3025101212103667E-2"/>
                  <c:y val="6.5306441477715098E-3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91-493C-813A-002D4EDE9288}"/>
                </c:ext>
              </c:extLst>
            </c:dLbl>
            <c:dLbl>
              <c:idx val="2"/>
              <c:layout>
                <c:manualLayout>
                  <c:x val="-0.10077719297977894"/>
                  <c:y val="-1.30612882955430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91-493C-813A-002D4EDE9288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91-493C-813A-002D4EDE9288}"/>
                </c:ext>
              </c:extLst>
            </c:dLbl>
            <c:dLbl>
              <c:idx val="4"/>
              <c:layout>
                <c:manualLayout>
                  <c:x val="-0.10077719297977894"/>
                  <c:y val="0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91-493C-813A-002D4EDE9288}"/>
                </c:ext>
              </c:extLst>
            </c:dLbl>
            <c:dLbl>
              <c:idx val="5"/>
              <c:layout>
                <c:manualLayout>
                  <c:x val="-9.6901147095941276E-2"/>
                  <c:y val="0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91-493C-813A-002D4EDE9288}"/>
                </c:ext>
              </c:extLst>
            </c:dLbl>
            <c:dLbl>
              <c:idx val="6"/>
              <c:layout>
                <c:manualLayout>
                  <c:x val="0.12298693589416866"/>
                  <c:y val="-5.304220030256937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91-493C-813A-002D4EDE9288}"/>
                </c:ext>
              </c:extLst>
            </c:dLbl>
            <c:dLbl>
              <c:idx val="7"/>
              <c:layout>
                <c:manualLayout>
                  <c:x val="2.6689780515086827E-2"/>
                  <c:y val="0.30694027494526094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91-493C-813A-002D4EDE9288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bg-BG" sz="1000" b="0" i="0" u="none" strike="noStrike" baseline="0" dirty="0" smtClean="0">
                        <a:effectLst/>
                      </a:rPr>
                      <a:t>Други</a:t>
                    </a:r>
                    <a:r>
                      <a:rPr lang="en-US" dirty="0"/>
                      <a:t>
8%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91-493C-813A-002D4EDE9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bg-BG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Pivots2!$A$157:$A$165</c:f>
              <c:strCache>
                <c:ptCount val="8"/>
                <c:pt idx="0">
                  <c:v>ACCOMMODATION AND FOOD SERVICE ACTIVITIES</c:v>
                </c:pt>
                <c:pt idx="1">
                  <c:v>ADMINISTRATIVE AND SUPPORT SERVICE ACTIVITIES</c:v>
                </c:pt>
                <c:pt idx="2">
                  <c:v>CONSTRUCTION</c:v>
                </c:pt>
                <c:pt idx="3">
                  <c:v>MANUFACTURING</c:v>
                </c:pt>
                <c:pt idx="4">
                  <c:v>OTHER SERVICE ACTIVITIES</c:v>
                </c:pt>
                <c:pt idx="5">
                  <c:v>PROFESSIONAL, SCIENTIFIC AND TECHNICAL ACTIVITIES</c:v>
                </c:pt>
                <c:pt idx="6">
                  <c:v>TRANSPORTATION AND STORAGE</c:v>
                </c:pt>
                <c:pt idx="7">
                  <c:v>WHOLESALE AND RETAIL TRADE; REPAIR OF MOTOR VEHICLES AND MOTORCYCLES</c:v>
                </c:pt>
              </c:strCache>
            </c:strRef>
          </c:cat>
          <c:val>
            <c:numRef>
              <c:f>Pivots2!$B$157:$B$165</c:f>
              <c:numCache>
                <c:formatCode>0.00</c:formatCode>
                <c:ptCount val="8"/>
                <c:pt idx="0">
                  <c:v>350000</c:v>
                </c:pt>
                <c:pt idx="1">
                  <c:v>186016.26930799999</c:v>
                </c:pt>
                <c:pt idx="2">
                  <c:v>124141.66875500001</c:v>
                </c:pt>
                <c:pt idx="3">
                  <c:v>1499595.4147329999</c:v>
                </c:pt>
                <c:pt idx="4">
                  <c:v>130677.51287199996</c:v>
                </c:pt>
                <c:pt idx="5">
                  <c:v>51129.188120000006</c:v>
                </c:pt>
                <c:pt idx="6">
                  <c:v>1378307.6494390003</c:v>
                </c:pt>
                <c:pt idx="7">
                  <c:v>3215985.2594579994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391-493C-813A-002D4EDE9288}"/>
            </c:ext>
          </c:extLst>
        </c:ser>
        <c:dLbls/>
        <c:gapWidth val="150"/>
        <c:splitType val="percent"/>
        <c:splitPos val="5"/>
        <c:secondPieSize val="75"/>
        <c:serLines/>
      </c:ofPie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Series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FC3B4-1350-4F0A-AA49-9B55E7CA1B0A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A2884-C3FF-456E-B4DE-0484B6221D0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7978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15154"/>
            <a:ext cx="548640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512CBB-8246-42B3-BA18-F6EB28FE5AB4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753138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3527-8418-4418-887A-53D68217BD7E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65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8E92D-EB1F-4840-B4AA-FBCC74330564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46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СНЦ "МИГ-Гоце Делчев-Гърмен-Хаджидимово"</a:t>
            </a:r>
          </a:p>
          <a:p>
            <a:r>
              <a:rPr lang="bg-BG" dirty="0" smtClean="0"/>
              <a:t>МИГ "Костенец 2010"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/>
              <a:pPr>
                <a:defRPr/>
              </a:pPr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76240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/>
              <a:pPr>
                <a:defRPr/>
              </a:pPr>
              <a:t>16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52894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99696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9967767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78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1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67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051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880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54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43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003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88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4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689867265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18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36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88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69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55753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4224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987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9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8009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230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03392696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065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3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3858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52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435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73264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6002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149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243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4552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bg-BG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4022716403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882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24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661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8202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843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268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35758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196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091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422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6476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151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394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36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0694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200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472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41221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9931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33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891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1951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778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477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839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7397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200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15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2205199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89121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9160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035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686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3029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10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546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915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9208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709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10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82657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449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956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952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9612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346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064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691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9260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237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717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45048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2591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288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249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718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245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355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819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3028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355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36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10328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826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776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627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716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30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56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47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9352714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8454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3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923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40216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2571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95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777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9042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580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061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178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2100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748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544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78764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711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671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718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460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157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475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494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3832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805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380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87160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7804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219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870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4510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692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798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435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599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52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681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2107493"/>
      </p:ext>
    </p:extLst>
  </p:cSld>
  <p:clrMapOvr>
    <a:masterClrMapping/>
  </p:clrMapOvr>
  <p:transition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19156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8239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745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908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835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977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852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41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439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841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751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3593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31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9969644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715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803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0680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810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738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601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561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899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937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20614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88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43069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8631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052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14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5404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662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512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354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0208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393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_Is_The_EIF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197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153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1724613"/>
      </p:ext>
    </p:extLst>
  </p:cSld>
  <p:clrMapOvr>
    <a:masterClrMapping/>
  </p:clrMapOvr>
  <p:transition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767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8579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94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417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2238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898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16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601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_Do_We_Help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847879"/>
      </p:ext>
    </p:extLst>
  </p:cSld>
  <p:clrMapOvr>
    <a:masterClrMapping/>
  </p:clrMapOvr>
  <p:transition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7438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71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574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7413213"/>
      </p:ext>
    </p:extLst>
  </p:cSld>
  <p:clrMapOvr>
    <a:masterClrMapping/>
  </p:clrMapOvr>
  <p:transition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958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6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49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90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7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55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cro_Enterprises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142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38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44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80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44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05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770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553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634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825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597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9930456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_Next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482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670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83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13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077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22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85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368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062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90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029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68286" y="1608138"/>
            <a:ext cx="3456614" cy="451643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178693"/>
      </p:ext>
    </p:extLst>
  </p:cSld>
  <p:clrMapOvr>
    <a:masterClrMapping/>
  </p:clrMapOvr>
  <p:transition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540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3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99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29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562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53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07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00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244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01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68286" y="1608137"/>
            <a:ext cx="3456614" cy="2208853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59896" y="3909270"/>
            <a:ext cx="3465003" cy="2216893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296179"/>
      </p:ext>
    </p:extLst>
  </p:cSld>
  <p:clrMapOvr>
    <a:masterClrMapping/>
  </p:clrMapOvr>
  <p:transition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30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547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65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81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58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671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71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28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22481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6487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59896" y="1608137"/>
            <a:ext cx="3465003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68913" y="3148617"/>
            <a:ext cx="3455986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268912" y="4689096"/>
            <a:ext cx="3455987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315653"/>
      </p:ext>
    </p:extLst>
  </p:cSld>
  <p:clrMapOvr>
    <a:masterClrMapping/>
  </p:clrMapOvr>
  <p:transition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203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619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818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489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503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38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1465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878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29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187889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4127" y="1619296"/>
            <a:ext cx="8204585" cy="4510042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380832"/>
      </p:ext>
    </p:extLst>
  </p:cSld>
  <p:clrMapOvr>
    <a:masterClrMapping/>
  </p:clrMapOvr>
  <p:transition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742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454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37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6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530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45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13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25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760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32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33389" y="1600200"/>
            <a:ext cx="8315324" cy="400110"/>
          </a:xfrm>
        </p:spPr>
        <p:txBody>
          <a:bodyPr wrap="square">
            <a:sp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44500" y="2708920"/>
            <a:ext cx="8304213" cy="3420418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543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82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400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3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60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05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5634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18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97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26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355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33389" y="1600200"/>
            <a:ext cx="8315324" cy="400110"/>
          </a:xfrm>
        </p:spPr>
        <p:txBody>
          <a:bodyPr wrap="square">
            <a:sp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536575" y="2706688"/>
            <a:ext cx="8212138" cy="3422650"/>
          </a:xfrm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153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57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5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98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_Is_The_EIF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97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_Do_We_Help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56805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cro_Enterprises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39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_Next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29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68286" y="1608138"/>
            <a:ext cx="3456614" cy="451643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451627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68286" y="1608137"/>
            <a:ext cx="3456614" cy="2208853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59896" y="3909270"/>
            <a:ext cx="3465003" cy="2216893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93621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59896" y="1608137"/>
            <a:ext cx="3465003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68913" y="3148617"/>
            <a:ext cx="3455986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268912" y="4689096"/>
            <a:ext cx="3455987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340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171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4127" y="1619296"/>
            <a:ext cx="8204585" cy="4510042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3602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33389" y="1600200"/>
            <a:ext cx="8315324" cy="400110"/>
          </a:xfrm>
        </p:spPr>
        <p:txBody>
          <a:bodyPr wrap="square">
            <a:sp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44500" y="2708920"/>
            <a:ext cx="8304213" cy="3420418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98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33389" y="1600200"/>
            <a:ext cx="8315324" cy="400110"/>
          </a:xfrm>
        </p:spPr>
        <p:txBody>
          <a:bodyPr wrap="square">
            <a:sp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536575" y="2706688"/>
            <a:ext cx="8212138" cy="3422650"/>
          </a:xfrm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67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254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53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9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3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735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66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22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45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32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42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95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77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715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083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55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58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790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65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89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59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986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89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88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71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26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07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41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851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114392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76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99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61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75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564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6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57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637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597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1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64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699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055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58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12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97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614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15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02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0655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1412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072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73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227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9580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085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543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093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284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470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339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934837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50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25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389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17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36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854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857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20194871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78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5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704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19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49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41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8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39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6477698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10293974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171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45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76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699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73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50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25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389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17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4859484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36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854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857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78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5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704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19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49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41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50236525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8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39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261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303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15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15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592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51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41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4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5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4.xml"/><Relationship Id="rId12" Type="http://schemas.openxmlformats.org/officeDocument/2006/relationships/slideLayout" Target="../slideLayouts/slideLayout339.xml"/><Relationship Id="rId2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13" Type="http://schemas.openxmlformats.org/officeDocument/2006/relationships/slideLayout" Target="../slideLayouts/slideLayout363.xml"/><Relationship Id="rId18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53.xml"/><Relationship Id="rId21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57.xml"/><Relationship Id="rId12" Type="http://schemas.openxmlformats.org/officeDocument/2006/relationships/slideLayout" Target="../slideLayouts/slideLayout362.xml"/><Relationship Id="rId17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52.xml"/><Relationship Id="rId16" Type="http://schemas.openxmlformats.org/officeDocument/2006/relationships/slideLayout" Target="../slideLayouts/slideLayout366.xml"/><Relationship Id="rId20" Type="http://schemas.openxmlformats.org/officeDocument/2006/relationships/slideLayout" Target="../slideLayouts/slideLayout370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5" Type="http://schemas.openxmlformats.org/officeDocument/2006/relationships/slideLayout" Target="../slideLayouts/slideLayout365.xml"/><Relationship Id="rId23" Type="http://schemas.openxmlformats.org/officeDocument/2006/relationships/theme" Target="../theme/theme31.xml"/><Relationship Id="rId10" Type="http://schemas.openxmlformats.org/officeDocument/2006/relationships/slideLayout" Target="../slideLayouts/slideLayout360.xml"/><Relationship Id="rId19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Relationship Id="rId14" Type="http://schemas.openxmlformats.org/officeDocument/2006/relationships/slideLayout" Target="../slideLayouts/slideLayout364.xml"/><Relationship Id="rId22" Type="http://schemas.openxmlformats.org/officeDocument/2006/relationships/slideLayout" Target="../slideLayouts/slideLayout37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2.xml"/><Relationship Id="rId3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40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96.xml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3.xml"/><Relationship Id="rId12" Type="http://schemas.openxmlformats.org/officeDocument/2006/relationships/slideLayout" Target="../slideLayouts/slideLayout428.xml"/><Relationship Id="rId2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1.xml"/><Relationship Id="rId10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222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bg1"/>
          </a:solidFill>
          <a:latin typeface="+mn-lt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5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13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92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43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9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37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3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18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16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752" r:id="rId13"/>
    <p:sldLayoutId id="2147484753" r:id="rId14"/>
    <p:sldLayoutId id="2147484754" r:id="rId15"/>
    <p:sldLayoutId id="2147484755" r:id="rId16"/>
    <p:sldLayoutId id="2147484757" r:id="rId17"/>
    <p:sldLayoutId id="2147484760" r:id="rId18"/>
    <p:sldLayoutId id="2147484761" r:id="rId19"/>
    <p:sldLayoutId id="2147484762" r:id="rId20"/>
    <p:sldLayoutId id="2147484763" r:id="rId21"/>
    <p:sldLayoutId id="2147484764" r:id="rId22"/>
    <p:sldLayoutId id="2147484765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59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68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7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  <p:sldLayoutId id="214748453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92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  <p:sldLayoutId id="214748455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24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  <p:sldLayoutId id="214748458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11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98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04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36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45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69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  <p:sldLayoutId id="2147484650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7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76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65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  <p:sldLayoutId id="2147484737" r:id="rId12"/>
    <p:sldLayoutId id="2147484738" r:id="rId13"/>
    <p:sldLayoutId id="2147484739" r:id="rId14"/>
    <p:sldLayoutId id="2147484740" r:id="rId15"/>
    <p:sldLayoutId id="2147484742" r:id="rId16"/>
    <p:sldLayoutId id="2147484745" r:id="rId17"/>
    <p:sldLayoutId id="2147484746" r:id="rId18"/>
    <p:sldLayoutId id="2147484747" r:id="rId19"/>
    <p:sldLayoutId id="2147484748" r:id="rId20"/>
    <p:sldLayoutId id="2147484749" r:id="rId21"/>
    <p:sldLayoutId id="2147484750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39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  <p:sldLayoutId id="2147484685" r:id="rId10"/>
    <p:sldLayoutId id="2147484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5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69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71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701" r:id="rId2"/>
    <p:sldLayoutId id="2147484702" r:id="rId3"/>
    <p:sldLayoutId id="2147484703" r:id="rId4"/>
    <p:sldLayoutId id="2147484704" r:id="rId5"/>
    <p:sldLayoutId id="2147484705" r:id="rId6"/>
    <p:sldLayoutId id="2147484706" r:id="rId7"/>
    <p:sldLayoutId id="2147484707" r:id="rId8"/>
    <p:sldLayoutId id="2147484708" r:id="rId9"/>
    <p:sldLayoutId id="2147484709" r:id="rId10"/>
    <p:sldLayoutId id="214748471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25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20" r:id="rId9"/>
    <p:sldLayoutId id="2147484721" r:id="rId10"/>
    <p:sldLayoutId id="21474847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40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  <p:sldLayoutId id="214748473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/>
              <a:pPr/>
              <a:t>27.6.2017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7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5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27.6.2017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92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34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35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37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37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opic.bg/" TargetMode="External"/><Relationship Id="rId1" Type="http://schemas.openxmlformats.org/officeDocument/2006/relationships/slideLayout" Target="../slideLayouts/slideLayout9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512168"/>
          </a:xfrm>
        </p:spPr>
        <p:txBody>
          <a:bodyPr/>
          <a:lstStyle/>
          <a:p>
            <a:pPr marL="182880" indent="0" algn="ctr">
              <a:buNone/>
            </a:pPr>
            <a:r>
              <a:rPr lang="bg-BG" sz="3200" dirty="0" smtClean="0">
                <a:solidFill>
                  <a:srgbClr val="002060"/>
                </a:solidFill>
              </a:rPr>
              <a:t>Напредък в изпълнението на 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ОП “Иновации и конкурентоспособност“  </a:t>
            </a:r>
            <a:br>
              <a:rPr lang="bg-BG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2014-2020</a:t>
            </a:r>
            <a:endParaRPr lang="bg-BG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73859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19350" y="18005"/>
            <a:ext cx="8075413" cy="1972851"/>
            <a:chOff x="773899" y="18005"/>
            <a:chExt cx="8075413" cy="1972851"/>
          </a:xfrm>
        </p:grpSpPr>
        <p:grpSp>
          <p:nvGrpSpPr>
            <p:cNvPr id="4" name="Group 3"/>
            <p:cNvGrpSpPr/>
            <p:nvPr/>
          </p:nvGrpSpPr>
          <p:grpSpPr>
            <a:xfrm>
              <a:off x="773899" y="195811"/>
              <a:ext cx="4893029" cy="1502945"/>
              <a:chOff x="773899" y="195811"/>
              <a:chExt cx="4893029" cy="1502945"/>
            </a:xfrm>
          </p:grpSpPr>
          <p:pic>
            <p:nvPicPr>
              <p:cNvPr id="11" name="Picture 10" descr="OPIC1BG_COLOR_DOWN.fw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68968" y="316217"/>
                <a:ext cx="1897960" cy="1376425"/>
              </a:xfrm>
              <a:prstGeom prst="rect">
                <a:avLst/>
              </a:prstGeom>
            </p:spPr>
          </p:pic>
          <p:pic>
            <p:nvPicPr>
              <p:cNvPr id="13" name="Picture 12" descr="Description: textEU+LOGO.fw.png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899" y="195811"/>
                <a:ext cx="1512168" cy="15029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-3000" contrast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005"/>
              <a:ext cx="2189080" cy="197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95534" y="3876587"/>
            <a:ext cx="85689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Съвместно</a:t>
            </a:r>
            <a:r>
              <a:rPr lang="ru-RU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заседание на РСР и РКК на </a:t>
            </a:r>
            <a:r>
              <a:rPr lang="ru-RU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ЮЗР</a:t>
            </a:r>
            <a:endParaRPr lang="ru-RU" sz="28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bg-BG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Правец, 27-28</a:t>
            </a:r>
            <a:r>
              <a:rPr lang="ru-RU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юни</a:t>
            </a:r>
            <a:r>
              <a:rPr lang="ru-RU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2017 </a:t>
            </a:r>
            <a:r>
              <a:rPr lang="ru-RU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2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2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ГД „Европейски фондове за конкурентоспособност“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Министерство на икономиката </a:t>
            </a:r>
          </a:p>
        </p:txBody>
      </p:sp>
    </p:spTree>
    <p:extLst>
      <p:ext uri="{BB962C8B-B14F-4D97-AF65-F5344CB8AC3E}">
        <p14:creationId xmlns:p14="http://schemas.microsoft.com/office/powerpoint/2010/main" xmlns="" val="24887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bg-BG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>
              <a:buNone/>
            </a:pPr>
            <a:endParaRPr lang="bg-BG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>
              <a:buNone/>
            </a:pPr>
            <a:endParaRPr lang="bg-BG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 algn="ctr">
              <a:buNone/>
            </a:pPr>
            <a:r>
              <a:rPr lang="bg-BG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 </a:t>
            </a:r>
            <a:r>
              <a:rPr lang="bg-BG" sz="3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в изпълнението на </a:t>
            </a:r>
            <a:endParaRPr lang="bg-BG" sz="32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 </a:t>
            </a:r>
            <a:r>
              <a:rPr lang="ru-RU" sz="3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„Инициатива за МСП“ </a:t>
            </a:r>
            <a:endParaRPr lang="ru-RU" sz="32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2014-2020</a:t>
            </a:r>
            <a:r>
              <a:rPr lang="bg-BG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32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578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9987" y="332656"/>
            <a:ext cx="8379802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bg-BG" sz="2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 в </a:t>
            </a:r>
            <a:r>
              <a:rPr lang="bg-BG" sz="2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 на ОП ИМСП</a:t>
            </a:r>
            <a:endParaRPr lang="en-US" sz="2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bg-BG" sz="2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Статистически данни за мандата към </a:t>
            </a:r>
            <a:r>
              <a:rPr lang="en-US" sz="2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31</a:t>
            </a:r>
            <a:r>
              <a:rPr lang="bg-BG" sz="2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.12.</a:t>
            </a:r>
            <a:r>
              <a:rPr lang="en-US" sz="2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2016 </a:t>
            </a:r>
            <a:r>
              <a:rPr lang="bg-BG" sz="2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г.</a:t>
            </a:r>
            <a:r>
              <a:rPr lang="en-US" sz="2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en-GB" sz="2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8107" y="4437112"/>
            <a:ext cx="8601681" cy="1885485"/>
            <a:chOff x="272068" y="1460563"/>
            <a:chExt cx="8601681" cy="1885485"/>
          </a:xfrm>
        </p:grpSpPr>
        <p:sp>
          <p:nvSpPr>
            <p:cNvPr id="5" name="Rectangle 4"/>
            <p:cNvSpPr/>
            <p:nvPr/>
          </p:nvSpPr>
          <p:spPr>
            <a:xfrm>
              <a:off x="272068" y="1738960"/>
              <a:ext cx="8432275" cy="321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96335" y="2153171"/>
              <a:ext cx="12266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bg-BG" sz="1000" dirty="0" smtClean="0">
                  <a:solidFill>
                    <a:prstClr val="black"/>
                  </a:solidFill>
                  <a:latin typeface="Calibri"/>
                </a:rPr>
                <a:t>Цел</a:t>
              </a:r>
              <a:r>
                <a:rPr lang="en-US" sz="1000" dirty="0" smtClean="0">
                  <a:solidFill>
                    <a:prstClr val="black"/>
                  </a:solidFill>
                  <a:latin typeface="Calibri"/>
                </a:rPr>
                <a:t>: </a:t>
              </a:r>
              <a:r>
                <a:rPr lang="bg-BG" sz="1000" dirty="0" smtClean="0">
                  <a:solidFill>
                    <a:prstClr val="black"/>
                  </a:solidFill>
                  <a:latin typeface="Calibri"/>
                </a:rPr>
                <a:t>60</a:t>
              </a:r>
              <a:r>
                <a:rPr lang="en-US" sz="1000" dirty="0" smtClean="0">
                  <a:solidFill>
                    <a:prstClr val="black"/>
                  </a:solidFill>
                  <a:latin typeface="Calibri"/>
                </a:rPr>
                <a:t>8</a:t>
              </a:r>
              <a:r>
                <a:rPr lang="bg-BG" sz="1000" dirty="0" smtClean="0">
                  <a:solidFill>
                    <a:prstClr val="black"/>
                  </a:solidFill>
                  <a:latin typeface="Calibri"/>
                </a:rPr>
                <a:t> млн. евро</a:t>
              </a:r>
              <a:endParaRPr lang="en-GB" sz="1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Line Callout 2 6"/>
            <p:cNvSpPr/>
            <p:nvPr/>
          </p:nvSpPr>
          <p:spPr>
            <a:xfrm>
              <a:off x="544630" y="2276282"/>
              <a:ext cx="1291066" cy="61412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51325"/>
                <a:gd name="adj6" fmla="val -16266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</a:rPr>
                <a:t>2</a:t>
              </a:r>
              <a:r>
                <a:rPr lang="bg-BG" sz="900" dirty="0" smtClean="0">
                  <a:solidFill>
                    <a:prstClr val="black"/>
                  </a:solidFill>
                </a:rPr>
                <a:t>-ри</a:t>
              </a:r>
              <a:r>
                <a:rPr lang="en-US" sz="900" baseline="30000" dirty="0" smtClean="0">
                  <a:solidFill>
                    <a:prstClr val="black"/>
                  </a:solidFill>
                </a:rPr>
                <a:t> </a:t>
              </a:r>
              <a:r>
                <a:rPr lang="bg-BG" sz="900" dirty="0" smtClean="0">
                  <a:solidFill>
                    <a:prstClr val="black"/>
                  </a:solidFill>
                </a:rPr>
                <a:t>март</a:t>
              </a:r>
              <a:r>
                <a:rPr lang="en-US" sz="900" dirty="0" smtClean="0">
                  <a:solidFill>
                    <a:prstClr val="black"/>
                  </a:solidFill>
                </a:rPr>
                <a:t> 2016: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bg-BG" sz="900" dirty="0" smtClean="0">
                  <a:solidFill>
                    <a:prstClr val="black"/>
                  </a:solidFill>
                </a:rPr>
                <a:t>Подписване на споразумението за финансиране</a:t>
              </a: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8" name="Line Callout 2 7"/>
            <p:cNvSpPr/>
            <p:nvPr/>
          </p:nvSpPr>
          <p:spPr>
            <a:xfrm>
              <a:off x="2591512" y="2468675"/>
              <a:ext cx="1704412" cy="45044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52621"/>
                <a:gd name="adj6" fmla="val -16861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bg-BG" sz="1000" dirty="0" smtClean="0">
                  <a:solidFill>
                    <a:prstClr val="black"/>
                  </a:solidFill>
                </a:rPr>
                <a:t>1-ви дек</a:t>
              </a:r>
              <a:r>
                <a:rPr lang="en-US" sz="1000" dirty="0" smtClean="0">
                  <a:solidFill>
                    <a:prstClr val="black"/>
                  </a:solidFill>
                </a:rPr>
                <a:t>, 2016: 4 </a:t>
              </a:r>
              <a:r>
                <a:rPr lang="bg-BG" sz="1000" dirty="0" smtClean="0">
                  <a:solidFill>
                    <a:prstClr val="black"/>
                  </a:solidFill>
                </a:rPr>
                <a:t>банки започват отдаването</a:t>
              </a:r>
              <a:endParaRPr lang="en-US" sz="10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9" name="Line Callout 2 8"/>
            <p:cNvSpPr/>
            <p:nvPr/>
          </p:nvSpPr>
          <p:spPr>
            <a:xfrm>
              <a:off x="2466280" y="2994455"/>
              <a:ext cx="2249994" cy="35159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56295"/>
                <a:gd name="adj6" fmla="val -16331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</a:rPr>
                <a:t> </a:t>
              </a:r>
              <a:r>
                <a:rPr lang="bg-BG" sz="1000" dirty="0">
                  <a:solidFill>
                    <a:prstClr val="black"/>
                  </a:solidFill>
                </a:rPr>
                <a:t>ноем</a:t>
              </a:r>
              <a:r>
                <a:rPr lang="en-US" sz="1000" dirty="0">
                  <a:solidFill>
                    <a:prstClr val="black"/>
                  </a:solidFill>
                </a:rPr>
                <a:t>/ </a:t>
              </a:r>
              <a:r>
                <a:rPr lang="bg-BG" sz="1000" dirty="0">
                  <a:solidFill>
                    <a:prstClr val="black"/>
                  </a:solidFill>
                </a:rPr>
                <a:t>дек</a:t>
              </a:r>
              <a:r>
                <a:rPr lang="en-US" sz="1000" dirty="0">
                  <a:solidFill>
                    <a:prstClr val="black"/>
                  </a:solidFill>
                </a:rPr>
                <a:t> </a:t>
              </a:r>
              <a:r>
                <a:rPr lang="en-US" sz="1000" dirty="0" smtClean="0">
                  <a:solidFill>
                    <a:prstClr val="black"/>
                  </a:solidFill>
                </a:rPr>
                <a:t>2016</a:t>
              </a:r>
              <a:r>
                <a:rPr lang="bg-BG" sz="1000" dirty="0" smtClean="0">
                  <a:solidFill>
                    <a:prstClr val="black"/>
                  </a:solidFill>
                </a:rPr>
                <a:t> - Подписване </a:t>
              </a:r>
              <a:r>
                <a:rPr lang="bg-BG" sz="1000" dirty="0">
                  <a:solidFill>
                    <a:prstClr val="black"/>
                  </a:solidFill>
                </a:rPr>
                <a:t>на споразумения с фин. посредници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39484" y="1780960"/>
              <a:ext cx="504056" cy="2378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>
                  <a:solidFill>
                    <a:prstClr val="black"/>
                  </a:solidFill>
                </a:rPr>
                <a:t>1.1%</a:t>
              </a:r>
              <a:endParaRPr lang="en-GB" sz="1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64629" y="1631972"/>
              <a:ext cx="2478911" cy="0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517134" y="1540285"/>
              <a:ext cx="31856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</a:rPr>
                <a:t> 2016 </a:t>
              </a:r>
              <a:endParaRPr lang="en-GB" sz="1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2843540" y="1631972"/>
              <a:ext cx="3240628" cy="2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067944" y="1555028"/>
              <a:ext cx="39591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</a:rPr>
                <a:t> 2017</a:t>
              </a:r>
              <a:endParaRPr lang="en-GB" sz="1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Diagonal Stripe 25"/>
            <p:cNvSpPr/>
            <p:nvPr/>
          </p:nvSpPr>
          <p:spPr>
            <a:xfrm>
              <a:off x="7164287" y="1471429"/>
              <a:ext cx="432048" cy="903705"/>
            </a:xfrm>
            <a:prstGeom prst="diagStripe">
              <a:avLst>
                <a:gd name="adj" fmla="val 7672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black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6084168" y="1631973"/>
              <a:ext cx="1296143" cy="0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836758" y="1541328"/>
              <a:ext cx="28803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</a:rPr>
                <a:t>2018</a:t>
              </a:r>
              <a:endParaRPr lang="en-GB" sz="1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7540583" y="1631972"/>
              <a:ext cx="1215220" cy="2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004177" y="1540285"/>
              <a:ext cx="28803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</a:rPr>
                <a:t>2019</a:t>
              </a:r>
              <a:endParaRPr lang="en-GB" sz="1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69870" y="1773643"/>
              <a:ext cx="774410" cy="237888"/>
            </a:xfrm>
            <a:prstGeom prst="rect">
              <a:avLst/>
            </a:prstGeom>
            <a:pattFill prst="lt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>
                  <a:solidFill>
                    <a:prstClr val="black"/>
                  </a:solidFill>
                </a:rPr>
                <a:t>9.61%</a:t>
              </a:r>
              <a:endParaRPr lang="en-GB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59735" y="1468629"/>
              <a:ext cx="5040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Calibri"/>
                </a:rPr>
                <a:t>31</a:t>
              </a:r>
              <a:r>
                <a:rPr lang="bg-BG" sz="800" dirty="0" smtClean="0">
                  <a:solidFill>
                    <a:prstClr val="black"/>
                  </a:solidFill>
                  <a:latin typeface="Calibri"/>
                </a:rPr>
                <a:t>-ви</a:t>
              </a:r>
              <a:r>
                <a:rPr lang="en-US" sz="8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bg-BG" sz="800" dirty="0" smtClean="0">
                  <a:solidFill>
                    <a:prstClr val="black"/>
                  </a:solidFill>
                  <a:latin typeface="Calibri"/>
                </a:rPr>
                <a:t>Дек</a:t>
              </a:r>
              <a:endParaRPr lang="en-GB" sz="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369693" y="1468628"/>
              <a:ext cx="5040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Calibri"/>
                </a:rPr>
                <a:t>31</a:t>
              </a:r>
              <a:r>
                <a:rPr lang="bg-BG" sz="800" dirty="0" smtClean="0">
                  <a:solidFill>
                    <a:prstClr val="black"/>
                  </a:solidFill>
                  <a:latin typeface="Calibri"/>
                </a:rPr>
                <a:t>-ви</a:t>
              </a:r>
              <a:r>
                <a:rPr lang="en-US" sz="8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bg-BG" sz="800" dirty="0" smtClean="0">
                  <a:solidFill>
                    <a:prstClr val="black"/>
                  </a:solidFill>
                  <a:latin typeface="Calibri"/>
                </a:rPr>
                <a:t>Дек</a:t>
              </a:r>
              <a:endParaRPr lang="en-GB" sz="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63793" y="1468627"/>
              <a:ext cx="57606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Calibri"/>
                </a:rPr>
                <a:t>30</a:t>
              </a:r>
              <a:r>
                <a:rPr lang="bg-BG" sz="800" dirty="0" smtClean="0">
                  <a:solidFill>
                    <a:prstClr val="black"/>
                  </a:solidFill>
                  <a:latin typeface="Calibri"/>
                </a:rPr>
                <a:t>-ти</a:t>
              </a:r>
              <a:r>
                <a:rPr lang="en-US" sz="8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bg-BG" sz="800" dirty="0" smtClean="0">
                  <a:solidFill>
                    <a:prstClr val="black"/>
                  </a:solidFill>
                  <a:latin typeface="Calibri"/>
                </a:rPr>
                <a:t>Април</a:t>
              </a:r>
              <a:endParaRPr lang="en-GB" sz="8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3644280" y="1460563"/>
              <a:ext cx="0" cy="600285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-38492" y="1700808"/>
            <a:ext cx="2863280" cy="1761026"/>
            <a:chOff x="4788022" y="4250980"/>
            <a:chExt cx="2863280" cy="1761026"/>
          </a:xfrm>
        </p:grpSpPr>
        <p:sp>
          <p:nvSpPr>
            <p:cNvPr id="90" name="Block Arc 89"/>
            <p:cNvSpPr/>
            <p:nvPr/>
          </p:nvSpPr>
          <p:spPr>
            <a:xfrm rot="5400000">
              <a:off x="4335987" y="4703015"/>
              <a:ext cx="1761026" cy="856955"/>
            </a:xfrm>
            <a:prstGeom prst="blockArc">
              <a:avLst>
                <a:gd name="adj1" fmla="val 10816396"/>
                <a:gd name="adj2" fmla="val 2709"/>
                <a:gd name="adj3" fmla="val 41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black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5292080" y="4326214"/>
              <a:ext cx="2359222" cy="324000"/>
              <a:chOff x="5665883" y="4550149"/>
              <a:chExt cx="2359222" cy="32400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936443" y="4599601"/>
                <a:ext cx="2088662" cy="225097"/>
                <a:chOff x="175349" y="112476"/>
                <a:chExt cx="2088662" cy="225097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175349" y="112476"/>
                  <a:ext cx="2088662" cy="225097"/>
                </a:xfrm>
                <a:prstGeom prst="rect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0" name="Rectangle 69"/>
                <p:cNvSpPr/>
                <p:nvPr/>
              </p:nvSpPr>
              <p:spPr>
                <a:xfrm>
                  <a:off x="175349" y="112476"/>
                  <a:ext cx="2088662" cy="225097"/>
                </a:xfrm>
                <a:prstGeom prst="rect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8671" tIns="25400" rIns="25400" bIns="25400" numCol="1" spcCol="1270" anchor="ctr" anchorCtr="0">
                  <a:noAutofit/>
                </a:bodyPr>
                <a:lstStyle/>
                <a:p>
                  <a:pPr defTabSz="44450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bg-BG" sz="100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</a:rPr>
                    <a:t>Отдадени към</a:t>
                  </a:r>
                  <a:r>
                    <a:rPr lang="en-US" sz="100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</a:rPr>
                    <a:t> 31</a:t>
                  </a:r>
                  <a:r>
                    <a:rPr lang="bg-BG" sz="100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</a:rPr>
                    <a:t>.12.2016</a:t>
                  </a:r>
                  <a:endParaRPr lang="en-GB" sz="1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endParaRPr>
                </a:p>
              </p:txBody>
            </p:sp>
          </p:grpSp>
          <p:sp>
            <p:nvSpPr>
              <p:cNvPr id="63" name="Oval 62"/>
              <p:cNvSpPr/>
              <p:nvPr/>
            </p:nvSpPr>
            <p:spPr>
              <a:xfrm>
                <a:off x="5665883" y="455014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solidFill>
                      <a:prstClr val="black"/>
                    </a:solidFill>
                  </a:rPr>
                  <a:t>6.9m</a:t>
                </a:r>
                <a:endParaRPr lang="en-GB" sz="10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292080" y="5688005"/>
              <a:ext cx="2359222" cy="324000"/>
              <a:chOff x="5683023" y="5942632"/>
              <a:chExt cx="2359222" cy="3240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5978298" y="5992084"/>
                <a:ext cx="2063947" cy="225097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671" tIns="25400" rIns="25400" bIns="25400" numCol="1" spcCol="1270" anchor="ctr" anchorCtr="0">
                <a:noAutofit/>
              </a:bodyPr>
              <a:lstStyle/>
              <a:p>
                <a:pPr defTabSz="44450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bg-BG" sz="1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Средно претеглена </a:t>
                </a:r>
                <a:r>
                  <a:rPr lang="bg-BG" sz="10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лихва</a:t>
                </a:r>
                <a:r>
                  <a:rPr lang="en-US" sz="1000" baseline="300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2</a:t>
                </a:r>
                <a:endParaRPr lang="en-GB" sz="1000" baseline="30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683023" y="5942632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b="1" dirty="0" smtClean="0">
                    <a:solidFill>
                      <a:prstClr val="black"/>
                    </a:solidFill>
                  </a:rPr>
                  <a:t>3.4%</a:t>
                </a:r>
                <a:endParaRPr lang="en-GB" sz="9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442991" y="5240278"/>
              <a:ext cx="2208311" cy="324000"/>
              <a:chOff x="5665883" y="5597783"/>
              <a:chExt cx="2208311" cy="32400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5950507" y="5647235"/>
                <a:ext cx="1923687" cy="225097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671" tIns="25400" rIns="25400" bIns="25400" numCol="1" spcCol="1270" anchor="ctr" anchorCtr="0">
                <a:noAutofit/>
              </a:bodyPr>
              <a:lstStyle/>
              <a:p>
                <a:pPr defTabSz="44450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bg-BG" sz="1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Ниво на </a:t>
                </a:r>
                <a:r>
                  <a:rPr lang="bg-BG" sz="10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обезпечение</a:t>
                </a:r>
                <a:r>
                  <a:rPr lang="en-US" sz="1000" baseline="300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1</a:t>
                </a:r>
                <a:endParaRPr lang="en-GB" sz="1000" baseline="30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665883" y="5597783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solidFill>
                      <a:prstClr val="black"/>
                    </a:solidFill>
                  </a:rPr>
                  <a:t>25%</a:t>
                </a:r>
                <a:endParaRPr lang="en-GB" sz="10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433640" y="4775247"/>
              <a:ext cx="2217662" cy="324000"/>
              <a:chOff x="5685553" y="4907099"/>
              <a:chExt cx="2217662" cy="32400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5978298" y="4956551"/>
                <a:ext cx="1924917" cy="225097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671" tIns="25400" rIns="25400" bIns="25400" numCol="1" spcCol="1270" anchor="ctr" anchorCtr="0">
                <a:noAutofit/>
              </a:bodyPr>
              <a:lstStyle/>
              <a:p>
                <a:pPr defTabSz="44450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bg-BG" sz="1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Подкрепени МСП</a:t>
                </a:r>
                <a:endParaRPr lang="en-GB" sz="1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85553" y="490709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solidFill>
                      <a:prstClr val="black"/>
                    </a:solidFill>
                  </a:rPr>
                  <a:t>86</a:t>
                </a:r>
                <a:endParaRPr lang="en-GB" sz="1000" b="1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3" name="TextBox 92"/>
          <p:cNvSpPr txBox="1"/>
          <p:nvPr/>
        </p:nvSpPr>
        <p:spPr>
          <a:xfrm>
            <a:off x="168107" y="6309320"/>
            <a:ext cx="606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baseline="30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bg-BG" sz="800" baseline="30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bg-BG" sz="800" i="1" dirty="0" smtClean="0">
                <a:solidFill>
                  <a:prstClr val="black"/>
                </a:solidFill>
                <a:latin typeface="Calibri"/>
              </a:rPr>
              <a:t>Не всички банки отчитат ниво на обезпечение за </a:t>
            </a:r>
            <a:r>
              <a:rPr lang="en-US" sz="8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bg-BG" sz="800" i="1" dirty="0" smtClean="0">
                <a:solidFill>
                  <a:prstClr val="black"/>
                </a:solidFill>
                <a:latin typeface="Calibri"/>
              </a:rPr>
              <a:t>първото тримесечие на </a:t>
            </a:r>
            <a:r>
              <a:rPr lang="en-US" sz="800" i="1" dirty="0" smtClean="0">
                <a:solidFill>
                  <a:prstClr val="black"/>
                </a:solidFill>
                <a:latin typeface="Calibri"/>
              </a:rPr>
              <a:t>2017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bg-BG" sz="800" i="1" dirty="0" smtClean="0">
                <a:solidFill>
                  <a:prstClr val="black"/>
                </a:solidFill>
                <a:latin typeface="Calibri"/>
              </a:rPr>
              <a:t>Стойността на главницата е използвана за калкулация на средно претеглената стойност на лихвата</a:t>
            </a:r>
            <a:endParaRPr lang="en-US" sz="800" i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baseline="30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bg-BG" sz="800" i="1" dirty="0" smtClean="0">
                <a:solidFill>
                  <a:prstClr val="black"/>
                </a:solidFill>
                <a:latin typeface="Calibri"/>
              </a:rPr>
              <a:t>БНБ данни</a:t>
            </a:r>
            <a:r>
              <a:rPr lang="en-US" sz="800" i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bg-BG" sz="800" i="1" dirty="0" smtClean="0">
                <a:solidFill>
                  <a:prstClr val="black"/>
                </a:solidFill>
                <a:latin typeface="Calibri"/>
              </a:rPr>
              <a:t>Февруари</a:t>
            </a:r>
            <a:r>
              <a:rPr lang="en-US" sz="800" i="1" dirty="0" smtClean="0">
                <a:solidFill>
                  <a:prstClr val="black"/>
                </a:solidFill>
                <a:latin typeface="Calibri"/>
              </a:rPr>
              <a:t> 2017, </a:t>
            </a:r>
            <a:r>
              <a:rPr lang="ru-RU" sz="800" i="1" dirty="0">
                <a:solidFill>
                  <a:prstClr val="black"/>
                </a:solidFill>
                <a:latin typeface="Calibri"/>
              </a:rPr>
              <a:t>Лихвени проценти и обеми на нов бизнес по заеми за нефинансови </a:t>
            </a:r>
            <a:r>
              <a:rPr lang="ru-RU" sz="800" i="1" dirty="0" smtClean="0">
                <a:solidFill>
                  <a:prstClr val="black"/>
                </a:solidFill>
                <a:latin typeface="Calibri"/>
              </a:rPr>
              <a:t>предприятия</a:t>
            </a:r>
            <a:endParaRPr lang="en-GB" sz="800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340387" y="1470393"/>
            <a:ext cx="1609707" cy="1509364"/>
            <a:chOff x="6963738" y="1759641"/>
            <a:chExt cx="1894494" cy="1795648"/>
          </a:xfrm>
        </p:grpSpPr>
        <p:graphicFrame>
          <p:nvGraphicFramePr>
            <p:cNvPr id="95" name="Chart 9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993887768"/>
                </p:ext>
              </p:extLst>
            </p:nvPr>
          </p:nvGraphicFramePr>
          <p:xfrm>
            <a:off x="6963738" y="1776042"/>
            <a:ext cx="1734026" cy="17792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6" name="TextBox 95"/>
            <p:cNvSpPr txBox="1"/>
            <p:nvPr/>
          </p:nvSpPr>
          <p:spPr>
            <a:xfrm>
              <a:off x="7173314" y="2433798"/>
              <a:ext cx="564471" cy="256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bg-BG" sz="800" dirty="0" smtClean="0">
                  <a:solidFill>
                    <a:prstClr val="black"/>
                  </a:solidFill>
                  <a:latin typeface="Calibri"/>
                </a:rPr>
                <a:t>Малки</a:t>
              </a:r>
              <a:endParaRPr lang="en-GB" sz="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856600" y="2026258"/>
              <a:ext cx="604091" cy="256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bg-BG" sz="800" dirty="0" smtClean="0">
                  <a:solidFill>
                    <a:prstClr val="black"/>
                  </a:solidFill>
                  <a:latin typeface="Calibri"/>
                </a:rPr>
                <a:t>Средни</a:t>
              </a:r>
              <a:endParaRPr lang="en-GB" sz="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947863" y="2690106"/>
              <a:ext cx="572018" cy="256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bg-BG" sz="800" dirty="0" smtClean="0">
                  <a:solidFill>
                    <a:prstClr val="white"/>
                  </a:solidFill>
                  <a:latin typeface="Calibri"/>
                </a:rPr>
                <a:t>Микро</a:t>
              </a:r>
              <a:endParaRPr lang="en-GB" sz="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095766" y="1759641"/>
              <a:ext cx="1762466" cy="292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bg-BG" sz="1000" b="1" dirty="0" smtClean="0">
                  <a:solidFill>
                    <a:prstClr val="black"/>
                  </a:solidFill>
                  <a:latin typeface="Calibri"/>
                </a:rPr>
                <a:t>Портфейл по </a:t>
              </a:r>
              <a:r>
                <a:rPr lang="bg-BG" sz="1000" b="1" dirty="0">
                  <a:solidFill>
                    <a:prstClr val="black"/>
                  </a:solidFill>
                  <a:latin typeface="Calibri"/>
                </a:rPr>
                <a:t>категория</a:t>
              </a:r>
              <a:endParaRPr lang="en-GB" sz="10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643811" y="4203846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200" i="1" dirty="0">
                <a:solidFill>
                  <a:prstClr val="black"/>
                </a:solidFill>
                <a:latin typeface="Calibri"/>
              </a:rPr>
              <a:t>Напредък</a:t>
            </a:r>
            <a:endParaRPr lang="en-GB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98864" y="1423807"/>
            <a:ext cx="809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200" i="1" dirty="0">
                <a:solidFill>
                  <a:prstClr val="black"/>
                </a:solidFill>
                <a:latin typeface="Calibri"/>
              </a:rPr>
              <a:t>Акценти</a:t>
            </a:r>
            <a:endParaRPr lang="en-GB" sz="1200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281042" y="2861825"/>
            <a:ext cx="1883277" cy="1726742"/>
            <a:chOff x="5440214" y="2441353"/>
            <a:chExt cx="1883277" cy="1726742"/>
          </a:xfrm>
        </p:grpSpPr>
        <p:grpSp>
          <p:nvGrpSpPr>
            <p:cNvPr id="11" name="Group 10"/>
            <p:cNvGrpSpPr/>
            <p:nvPr/>
          </p:nvGrpSpPr>
          <p:grpSpPr>
            <a:xfrm>
              <a:off x="5440214" y="2441353"/>
              <a:ext cx="1779086" cy="1553795"/>
              <a:chOff x="4181249" y="2619163"/>
              <a:chExt cx="1616604" cy="144784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181249" y="2661955"/>
                <a:ext cx="1616604" cy="1405056"/>
                <a:chOff x="3768528" y="2836976"/>
                <a:chExt cx="1616604" cy="1405056"/>
              </a:xfrm>
            </p:grpSpPr>
            <p:graphicFrame>
              <p:nvGraphicFramePr>
                <p:cNvPr id="50" name="Chart 4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3383230185"/>
                    </p:ext>
                  </p:extLst>
                </p:nvPr>
              </p:nvGraphicFramePr>
              <p:xfrm>
                <a:off x="3768528" y="2836976"/>
                <a:ext cx="1358938" cy="140505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51" name="TextBox 50"/>
                <p:cNvSpPr txBox="1"/>
                <p:nvPr/>
              </p:nvSpPr>
              <p:spPr>
                <a:xfrm>
                  <a:off x="4439505" y="3134475"/>
                  <a:ext cx="945627" cy="3154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dirty="0">
                      <a:solidFill>
                        <a:prstClr val="black"/>
                      </a:solidFill>
                      <a:latin typeface="Calibri"/>
                    </a:rPr>
                    <a:t>Инвестиции в 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dirty="0">
                      <a:solidFill>
                        <a:prstClr val="black"/>
                      </a:solidFill>
                      <a:latin typeface="Calibri"/>
                    </a:rPr>
                    <a:t>материални активи</a:t>
                  </a:r>
                  <a:endParaRPr lang="en-GB" sz="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968847" y="3301349"/>
                  <a:ext cx="580019" cy="3154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dirty="0">
                      <a:solidFill>
                        <a:prstClr val="white"/>
                      </a:solidFill>
                      <a:latin typeface="Calibri"/>
                    </a:rPr>
                    <a:t>Оборотен 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dirty="0">
                      <a:solidFill>
                        <a:prstClr val="white"/>
                      </a:solidFill>
                      <a:latin typeface="Calibri"/>
                    </a:rPr>
                    <a:t>капитал</a:t>
                  </a:r>
                  <a:endParaRPr lang="en-US" sz="8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4269183" y="2619163"/>
                <a:ext cx="1515158" cy="229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bg-BG" sz="1000" b="1" dirty="0" smtClean="0">
                    <a:solidFill>
                      <a:prstClr val="black"/>
                    </a:solidFill>
                    <a:latin typeface="Calibri"/>
                  </a:rPr>
                  <a:t>Портфейл по </a:t>
                </a:r>
                <a:r>
                  <a:rPr lang="bg-BG" sz="1000" b="1" dirty="0">
                    <a:solidFill>
                      <a:prstClr val="black"/>
                    </a:solidFill>
                    <a:latin typeface="Calibri"/>
                  </a:rPr>
                  <a:t>цел на заема</a:t>
                </a:r>
                <a:endParaRPr lang="en-GB" sz="1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5446054" y="3706430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bg-BG" sz="800" i="1" dirty="0" smtClean="0">
                  <a:solidFill>
                    <a:prstClr val="black"/>
                  </a:solidFill>
                  <a:latin typeface="Calibri"/>
                </a:rPr>
                <a:t>Бележка</a:t>
              </a:r>
              <a:r>
                <a:rPr lang="en-US" sz="800" i="1" dirty="0" smtClean="0">
                  <a:solidFill>
                    <a:prstClr val="black"/>
                  </a:solidFill>
                  <a:latin typeface="Calibri"/>
                </a:rPr>
                <a:t>: </a:t>
              </a:r>
              <a:r>
                <a:rPr lang="bg-BG" sz="800" i="1" dirty="0">
                  <a:solidFill>
                    <a:prstClr val="black"/>
                  </a:solidFill>
                  <a:latin typeface="Calibri"/>
                </a:rPr>
                <a:t>Въз основа на стойността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bg-BG" sz="800" i="1" dirty="0">
                  <a:solidFill>
                    <a:prstClr val="black"/>
                  </a:solidFill>
                  <a:latin typeface="Calibri"/>
                </a:rPr>
                <a:t>на главницата</a:t>
              </a:r>
              <a:endParaRPr lang="en-GB" sz="800" i="1" dirty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800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760840" y="3564782"/>
            <a:ext cx="2063947" cy="27454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8671" tIns="25400" rIns="25400" bIns="25400" numCol="1" spcCol="1270" anchor="ctr" anchorCtr="0">
            <a:noAutofit/>
          </a:bodyPr>
          <a:lstStyle/>
          <a:p>
            <a:pPr defTabSz="444500" fontAlgn="auto">
              <a:lnSpc>
                <a:spcPct val="90000"/>
              </a:lnSpc>
              <a:spcAft>
                <a:spcPct val="35000"/>
              </a:spcAft>
            </a:pPr>
            <a:r>
              <a:rPr lang="bg-BG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Пазарна лихва за заеми  в лв. до 1 млн. евро с падеж </a:t>
            </a:r>
            <a:r>
              <a: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&gt;1</a:t>
            </a:r>
            <a:r>
              <a:rPr lang="bg-BG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г.</a:t>
            </a:r>
            <a:r>
              <a: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bg-BG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И </a:t>
            </a:r>
            <a:r>
              <a: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&lt;5</a:t>
            </a:r>
            <a:r>
              <a:rPr lang="bg-BG" sz="1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г.</a:t>
            </a:r>
            <a:r>
              <a:rPr lang="en-US" sz="1000" baseline="30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3</a:t>
            </a:r>
            <a:endParaRPr lang="en-GB" sz="1000" baseline="30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65565" y="3540056"/>
            <a:ext cx="324000" cy="32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prstClr val="black"/>
                </a:solidFill>
              </a:rPr>
              <a:t>5.3%</a:t>
            </a:r>
            <a:endParaRPr lang="en-GB" sz="900" b="1" dirty="0">
              <a:solidFill>
                <a:prstClr val="black"/>
              </a:solidFill>
            </a:endParaRPr>
          </a:p>
        </p:txBody>
      </p:sp>
      <p:graphicFrame>
        <p:nvGraphicFramePr>
          <p:cNvPr id="76" name="Char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5124915"/>
              </p:ext>
            </p:extLst>
          </p:nvPr>
        </p:nvGraphicFramePr>
        <p:xfrm>
          <a:off x="5260948" y="1982663"/>
          <a:ext cx="3276535" cy="194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5765199" y="2187020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000" dirty="0">
                <a:solidFill>
                  <a:prstClr val="black"/>
                </a:solidFill>
                <a:latin typeface="Calibri"/>
              </a:rPr>
              <a:t>Търговия;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000" dirty="0">
                <a:solidFill>
                  <a:prstClr val="black"/>
                </a:solidFill>
                <a:latin typeface="Calibri"/>
              </a:rPr>
              <a:t>Ремонт на автомобили</a:t>
            </a:r>
            <a:endParaRPr lang="en-GB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Box 17"/>
          <p:cNvSpPr txBox="1"/>
          <p:nvPr/>
        </p:nvSpPr>
        <p:spPr>
          <a:xfrm>
            <a:off x="5061960" y="2980991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000" dirty="0">
                <a:solidFill>
                  <a:prstClr val="black"/>
                </a:solidFill>
              </a:rPr>
              <a:t>Транспорт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bg-BG" sz="1000" dirty="0">
                <a:solidFill>
                  <a:prstClr val="black"/>
                </a:solidFill>
              </a:rPr>
              <a:t>и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000" dirty="0">
                <a:solidFill>
                  <a:prstClr val="black"/>
                </a:solidFill>
              </a:rPr>
              <a:t>Складиране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94586" y="3181046"/>
            <a:ext cx="10262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000" b="1" dirty="0">
                <a:solidFill>
                  <a:prstClr val="white"/>
                </a:solidFill>
                <a:latin typeface="Calibri"/>
              </a:rPr>
              <a:t>Преработваща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000" b="1" dirty="0">
                <a:solidFill>
                  <a:prstClr val="white"/>
                </a:solidFill>
                <a:latin typeface="Calibri"/>
              </a:rPr>
              <a:t>промишленост</a:t>
            </a:r>
            <a:endParaRPr lang="en-GB" sz="1000" b="1" dirty="0">
              <a:solidFill>
                <a:prstClr val="white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46966" y="366855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000" dirty="0">
                <a:solidFill>
                  <a:prstClr val="black"/>
                </a:solidFill>
                <a:latin typeface="Calibri"/>
              </a:rPr>
              <a:t>Хотелиерство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000" dirty="0">
                <a:solidFill>
                  <a:prstClr val="black"/>
                </a:solidFill>
                <a:latin typeface="Calibri"/>
              </a:rPr>
              <a:t>и ресторантьорство</a:t>
            </a:r>
            <a:endParaRPr lang="en-GB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9" name="Straight Connector 28"/>
          <p:cNvCxnSpPr>
            <a:stCxn id="81" idx="0"/>
          </p:cNvCxnSpPr>
          <p:nvPr/>
        </p:nvCxnSpPr>
        <p:spPr>
          <a:xfrm flipH="1" flipV="1">
            <a:off x="7118691" y="3254818"/>
            <a:ext cx="258416" cy="413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9"/>
          <p:cNvSpPr txBox="1"/>
          <p:nvPr/>
        </p:nvSpPr>
        <p:spPr>
          <a:xfrm>
            <a:off x="7767997" y="1700807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000" dirty="0">
                <a:solidFill>
                  <a:prstClr val="black"/>
                </a:solidFill>
              </a:rPr>
              <a:t>Административни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000" dirty="0">
                <a:solidFill>
                  <a:prstClr val="black"/>
                </a:solidFill>
              </a:rPr>
              <a:t>и спомагателни услуги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256813" y="2734770"/>
            <a:ext cx="918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000" dirty="0">
                <a:solidFill>
                  <a:prstClr val="black"/>
                </a:solidFill>
                <a:latin typeface="Calibri"/>
              </a:rPr>
              <a:t>Строителство</a:t>
            </a:r>
            <a:endParaRPr lang="en-GB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4" name="Straight Connector 33"/>
          <p:cNvCxnSpPr>
            <a:stCxn id="85" idx="2"/>
          </p:cNvCxnSpPr>
          <p:nvPr/>
        </p:nvCxnSpPr>
        <p:spPr>
          <a:xfrm flipH="1">
            <a:off x="8035339" y="2100917"/>
            <a:ext cx="442949" cy="209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8279687" y="2852106"/>
            <a:ext cx="118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8478288" y="3131708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000" dirty="0">
                <a:solidFill>
                  <a:prstClr val="black"/>
                </a:solidFill>
                <a:latin typeface="Calibri"/>
              </a:rPr>
              <a:t>Друго</a:t>
            </a:r>
            <a:endParaRPr lang="en-GB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8338754" y="324870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8036630" y="3709150"/>
            <a:ext cx="1107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000" dirty="0">
                <a:solidFill>
                  <a:prstClr val="black"/>
                </a:solidFill>
                <a:latin typeface="Calibri"/>
              </a:rPr>
              <a:t>Проф. дейности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000" dirty="0">
                <a:solidFill>
                  <a:prstClr val="black"/>
                </a:solidFill>
                <a:latin typeface="Calibri"/>
              </a:rPr>
              <a:t>и научни изследвания</a:t>
            </a:r>
            <a:endParaRPr lang="en-GB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4" name="Straight Connector 103"/>
          <p:cNvCxnSpPr>
            <a:stCxn id="103" idx="0"/>
          </p:cNvCxnSpPr>
          <p:nvPr/>
        </p:nvCxnSpPr>
        <p:spPr>
          <a:xfrm flipH="1" flipV="1">
            <a:off x="8280731" y="3534382"/>
            <a:ext cx="309584" cy="174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561162" y="1590291"/>
            <a:ext cx="1798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g-BG" sz="1000" b="1" dirty="0" smtClean="0">
                <a:solidFill>
                  <a:prstClr val="black"/>
                </a:solidFill>
                <a:latin typeface="Calibri"/>
              </a:rPr>
              <a:t>Портфейл по </a:t>
            </a:r>
            <a:r>
              <a:rPr lang="bg-BG" sz="1000" b="1" dirty="0">
                <a:solidFill>
                  <a:prstClr val="black"/>
                </a:solidFill>
                <a:latin typeface="Calibri"/>
              </a:rPr>
              <a:t>сектори</a:t>
            </a:r>
            <a:r>
              <a:rPr lang="en-US" sz="1000" b="1" dirty="0">
                <a:solidFill>
                  <a:prstClr val="black"/>
                </a:solidFill>
                <a:latin typeface="Calibri"/>
              </a:rPr>
              <a:t>, NACE1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Line Callout 2 105"/>
          <p:cNvSpPr/>
          <p:nvPr/>
        </p:nvSpPr>
        <p:spPr>
          <a:xfrm>
            <a:off x="3318915" y="5114423"/>
            <a:ext cx="2333205" cy="26151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8829"/>
              <a:gd name="adj6" fmla="val -16655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bg-BG" sz="1000" dirty="0" smtClean="0">
                <a:solidFill>
                  <a:prstClr val="black"/>
                </a:solidFill>
              </a:rPr>
              <a:t>Февруари</a:t>
            </a:r>
            <a:r>
              <a:rPr lang="en-US" sz="1000" dirty="0" smtClean="0">
                <a:solidFill>
                  <a:prstClr val="black"/>
                </a:solidFill>
              </a:rPr>
              <a:t>, 2017: </a:t>
            </a:r>
            <a:r>
              <a:rPr lang="bg-BG" sz="1000" dirty="0" smtClean="0">
                <a:solidFill>
                  <a:prstClr val="black"/>
                </a:solidFill>
              </a:rPr>
              <a:t>Всички 10 банки започват отдаването</a:t>
            </a:r>
            <a:endParaRPr lang="en-GB" sz="1000" dirty="0">
              <a:solidFill>
                <a:prstClr val="black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2739714" y="4437112"/>
            <a:ext cx="0" cy="6002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1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13</a:t>
            </a:fld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bg-BG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>
              <a:buNone/>
            </a:pPr>
            <a:endParaRPr lang="bg-BG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>
              <a:buNone/>
            </a:pPr>
            <a:endParaRPr lang="bg-BG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 algn="ctr">
              <a:buNone/>
            </a:pPr>
            <a:r>
              <a:rPr lang="bg-BG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 </a:t>
            </a:r>
            <a:r>
              <a:rPr lang="bg-BG" sz="3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в изпълнението на </a:t>
            </a:r>
            <a:r>
              <a:rPr lang="bg-BG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подхода ВОМР по ОПИК</a:t>
            </a:r>
            <a:endParaRPr lang="bg-BG" sz="32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008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7283"/>
            <a:ext cx="7560840" cy="1265615"/>
          </a:xfrm>
        </p:spPr>
        <p:txBody>
          <a:bodyPr anchor="ctr"/>
          <a:lstStyle/>
          <a:p>
            <a:pPr marL="180975" indent="0" algn="ctr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ru-RU" sz="2200" dirty="0" err="1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22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22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bg-BG" sz="22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подхода </a:t>
            </a:r>
            <a:r>
              <a:rPr lang="bg-BG" sz="22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ВОМР </a:t>
            </a:r>
            <a:endParaRPr lang="bg-BG" sz="22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251520" y="1124744"/>
            <a:ext cx="8712968" cy="53012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Общ </a:t>
            </a:r>
            <a:r>
              <a:rPr lang="ru-RU" sz="16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брой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одобрени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многофондови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стратегии за местно развитие 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МСМР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избрани за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финансиране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мерки/операции по ОПИК  -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16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; </a:t>
            </a:r>
            <a:r>
              <a:rPr lang="en-US" sz="1600" b="1" i="1" dirty="0" smtClean="0">
                <a:solidFill>
                  <a:srgbClr val="00B0F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endParaRPr lang="en-US" sz="16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Бюджет на МСМР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ahoma" pitchFamily="34" charset="0"/>
              </a:rPr>
              <a:t>- </a:t>
            </a:r>
            <a:r>
              <a:rPr lang="en-US" sz="1600" b="1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15 226 234,39 </a:t>
            </a: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EUR</a:t>
            </a:r>
            <a:r>
              <a:rPr lang="bg-BG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;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2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МФС ВОМР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за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ЮЗР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общ бюджет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3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129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328,00 </a:t>
            </a:r>
            <a:r>
              <a:rPr lang="ru-RU" sz="1600" b="1" dirty="0" err="1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лв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  <a:r>
              <a:rPr lang="ru-RU" sz="1600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(352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049,00 </a:t>
            </a:r>
            <a:r>
              <a:rPr lang="ru-RU" sz="16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лв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 по ПО1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                    2 777 279,00 </a:t>
            </a:r>
            <a:r>
              <a:rPr lang="ru-RU" sz="16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лв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 по ПО2);</a:t>
            </a:r>
            <a:endParaRPr lang="ru-RU" sz="16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bg-BG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Разпределение на 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бюджета по </a:t>
            </a:r>
            <a:r>
              <a:rPr lang="ru-RU" sz="16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приоритетни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оси:</a:t>
            </a:r>
          </a:p>
          <a:p>
            <a:pPr marL="501015" lvl="1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1. Приоритетна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ос 1 </a:t>
            </a:r>
            <a:r>
              <a:rPr lang="bg-BG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„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Технологично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развитие и </a:t>
            </a:r>
            <a:r>
              <a:rPr lang="ru-RU" sz="16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иновации</a:t>
            </a:r>
            <a:r>
              <a:rPr lang="bg-BG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“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- </a:t>
            </a:r>
            <a:r>
              <a:rPr lang="en-US" sz="1600" b="1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2 095 808,43 </a:t>
            </a: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EUR</a:t>
            </a: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;</a:t>
            </a: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endParaRPr lang="bg-BG" sz="1600" b="1" dirty="0" smtClean="0">
              <a:solidFill>
                <a:srgbClr val="FF000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501015" lvl="1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2. Приоритетна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ос 2 </a:t>
            </a:r>
            <a:r>
              <a:rPr lang="bg-BG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„</a:t>
            </a:r>
            <a:r>
              <a:rPr lang="ru-RU" sz="16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Предприемачество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капацитет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растеж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МСП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“ 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- </a:t>
            </a:r>
            <a:r>
              <a:rPr lang="en-US" sz="1600" b="1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13 130 425,96 </a:t>
            </a: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EUR</a:t>
            </a: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;</a:t>
            </a: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отношение 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избора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мерки/операции:</a:t>
            </a:r>
          </a:p>
          <a:p>
            <a:pPr marL="501015" lvl="1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1. </a:t>
            </a:r>
            <a:r>
              <a:rPr lang="ru-RU" sz="16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Включени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за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изпълнение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дейности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по Приоритетна ос 1 </a:t>
            </a:r>
            <a:r>
              <a:rPr lang="bg-BG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„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Технологично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развитие и </a:t>
            </a:r>
            <a:r>
              <a:rPr lang="ru-RU" sz="16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иновации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“ и Приоритетна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ос 2 </a:t>
            </a:r>
            <a:r>
              <a:rPr lang="bg-BG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„</a:t>
            </a:r>
            <a:r>
              <a:rPr lang="ru-RU" sz="16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Предприемачество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капацитет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растеж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МСП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“ –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8 МСМР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;</a:t>
            </a:r>
            <a:endParaRPr lang="ru-RU" sz="1600" b="1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501015" lvl="1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2. </a:t>
            </a:r>
            <a:r>
              <a:rPr lang="ru-RU" sz="16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Включени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за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изпълнение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дейности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само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 Приоритетна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ос 2 </a:t>
            </a:r>
            <a:r>
              <a:rPr lang="bg-BG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„</a:t>
            </a:r>
            <a:r>
              <a:rPr lang="ru-RU" sz="16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Предприемачество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капацитет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растеж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МСП“ –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8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МСМР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12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988840"/>
            <a:ext cx="6512511" cy="1143000"/>
          </a:xfrm>
        </p:spPr>
        <p:txBody>
          <a:bodyPr/>
          <a:lstStyle/>
          <a:p>
            <a:pPr marL="45720" indent="0" algn="ctr">
              <a:spcBef>
                <a:spcPct val="20000"/>
              </a:spcBef>
              <a:spcAft>
                <a:spcPts val="300"/>
              </a:spcAft>
              <a:buSzPct val="130000"/>
              <a:buNone/>
            </a:pPr>
            <a:r>
              <a:rPr lang="bg-BG" sz="32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ПРЕДСТОЯЩИ ЗА ОБЯВЯВАНЕ ПРОЦЕДУРИ </a:t>
            </a:r>
          </a:p>
        </p:txBody>
      </p:sp>
    </p:spTree>
    <p:extLst>
      <p:ext uri="{BB962C8B-B14F-4D97-AF65-F5344CB8AC3E}">
        <p14:creationId xmlns:p14="http://schemas.microsoft.com/office/powerpoint/2010/main" xmlns="" val="2825306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42938" y="188640"/>
            <a:ext cx="8208911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2017 по ПО 1 „Технологично развитие и иновации“ </a:t>
            </a:r>
            <a:r>
              <a:rPr lang="bg-BG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3448" y="1183643"/>
            <a:ext cx="8605838" cy="5472608"/>
            <a:chOff x="244475" y="980729"/>
            <a:chExt cx="8605838" cy="5472608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44475" y="1340769"/>
              <a:ext cx="8599488" cy="828227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algn="just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Основна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цел: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Нарастване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на дела 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предприятията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,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които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разработват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и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разпространяват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иновации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,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както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и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повишаване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иновационния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капацитет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предприятията</a:t>
              </a:r>
              <a:endParaRPr lang="ru-RU" sz="1400" kern="0" dirty="0" smtClean="0">
                <a:solidFill>
                  <a:srgbClr val="002060"/>
                </a:solidFill>
                <a:latin typeface="+mn-lt"/>
              </a:endParaRPr>
            </a:p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Бюджет: 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35 000 000 евро </a:t>
              </a:r>
              <a:r>
                <a:rPr lang="en-US" sz="1400" kern="0" dirty="0" smtClean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bg-BG" sz="1400" kern="0" dirty="0" smtClean="0">
                  <a:solidFill>
                    <a:srgbClr val="002060"/>
                  </a:solidFill>
                  <a:latin typeface="+mn-lt"/>
                </a:rPr>
                <a:t>68 454 050 лв</a:t>
              </a:r>
              <a:r>
                <a:rPr lang="bg-BG" sz="1400" kern="0" dirty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en-US" sz="1400" kern="0" dirty="0" smtClean="0">
                  <a:solidFill>
                    <a:srgbClr val="002060"/>
                  </a:solidFill>
                  <a:latin typeface="+mn-lt"/>
                </a:rPr>
                <a:t>)</a:t>
              </a:r>
              <a:endParaRPr lang="ru-RU" sz="1400" kern="0" dirty="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28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44475" y="980729"/>
              <a:ext cx="8605838" cy="36004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Процедура „Разработване на продуктови и производствени иновации“ </a:t>
              </a:r>
              <a:endParaRPr lang="en-US" sz="1600" b="1" kern="0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1" name="AutoShap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>
              <a:off x="2154238" y="2297861"/>
              <a:ext cx="4786312" cy="287337"/>
            </a:xfrm>
            <a:prstGeom prst="triangle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0488" tIns="44450" rIns="90488" bIns="44450" anchor="ctr"/>
            <a:lstStyle/>
            <a:p>
              <a:pPr eaLnBrk="0" fontAlgn="auto" hangingPunct="0">
                <a:spcAft>
                  <a:spcPts val="0"/>
                </a:spcAft>
                <a:defRPr/>
              </a:pPr>
              <a:endParaRPr lang="de-DE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8763" y="3212977"/>
              <a:ext cx="4060825" cy="324035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кандидати: </a:t>
              </a:r>
              <a:r>
                <a:rPr lang="bg-BG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Съществуващи предприятия,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вкл. в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партньорство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с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научни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организации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bg-BG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дейности</a:t>
              </a:r>
              <a:r>
                <a:rPr lang="bg-BG" sz="1400" dirty="0" smtClean="0">
                  <a:solidFill>
                    <a:srgbClr val="002060"/>
                  </a:solidFill>
                  <a:latin typeface="+mn-lt"/>
                </a:rPr>
                <a:t>: Дейности по разработване на иновации в тематичните области на ИСИС 2014-2020: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Тествания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,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изпитвания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,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измервания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.</a:t>
              </a:r>
            </a:p>
            <a:p>
              <a:pPr marL="0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Придобиване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ДМА 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специализиран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софтуер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.</a:t>
              </a:r>
            </a:p>
            <a:p>
              <a:pPr marL="0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Защита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индустриална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собственост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.</a:t>
              </a:r>
            </a:p>
            <a:p>
              <a:pPr marL="0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Създаване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тестване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прототипи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и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пилотни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линии.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0000"/>
                </a:solidFill>
                <a:latin typeface="+mn-lt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b="1" kern="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87900" y="3212979"/>
              <a:ext cx="4062413" cy="3240358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Инвестиционни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разходи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(ДМА и ДНА)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за услуги 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Оперативни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Минимален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100 000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. 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Максимален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1 000 000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. 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Дата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обявяване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 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май 2017 г. 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8763" y="2627013"/>
              <a:ext cx="4075113" cy="57606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Допустими кандидати/дейности </a:t>
              </a:r>
              <a:endParaRPr lang="en-US" sz="1600" b="1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200" y="2636910"/>
              <a:ext cx="4075113" cy="576067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Допустими разходи </a:t>
              </a:r>
              <a:endParaRPr lang="en-US" sz="1600" b="1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4775200" y="4293096"/>
            <a:ext cx="407511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9921" y="1076913"/>
            <a:ext cx="9144000" cy="4835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380326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274091" y="188640"/>
            <a:ext cx="8605837" cy="9937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4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Процедури 2017 по ПО 1 „Технологично развитие и иновации“ 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74091" y="1628800"/>
            <a:ext cx="8605838" cy="7920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auto" hangingPunct="1">
              <a:spcBef>
                <a:spcPct val="35000"/>
              </a:spcBef>
              <a:spcAft>
                <a:spcPts val="0"/>
              </a:spcAft>
              <a:buClr>
                <a:srgbClr val="1F497D"/>
              </a:buClr>
              <a:buSzPct val="110000"/>
              <a:defRPr/>
            </a:pPr>
            <a:r>
              <a:rPr lang="ru-RU" sz="14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</a:t>
            </a:r>
            <a:r>
              <a:rPr lang="ru-RU" sz="1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цел:</a:t>
            </a:r>
            <a:r>
              <a:rPr lang="ru-RU" sz="1400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+mn-lt"/>
              </a:rPr>
              <a:t>Създаване</a:t>
            </a:r>
            <a:r>
              <a:rPr lang="ru-RU" sz="1400" kern="0" dirty="0">
                <a:solidFill>
                  <a:srgbClr val="002060"/>
                </a:solidFill>
                <a:latin typeface="+mn-lt"/>
              </a:rPr>
              <a:t> на нова и </a:t>
            </a:r>
            <a:r>
              <a:rPr lang="ru-RU" sz="1400" kern="0" dirty="0" err="1">
                <a:solidFill>
                  <a:srgbClr val="002060"/>
                </a:solidFill>
                <a:latin typeface="+mn-lt"/>
              </a:rPr>
              <a:t>подобряване</a:t>
            </a:r>
            <a:r>
              <a:rPr lang="ru-RU" sz="1400" kern="0" dirty="0">
                <a:solidFill>
                  <a:srgbClr val="002060"/>
                </a:solidFill>
                <a:latin typeface="+mn-lt"/>
              </a:rPr>
              <a:t> на </a:t>
            </a:r>
            <a:r>
              <a:rPr lang="ru-RU" sz="1400" kern="0" dirty="0" err="1">
                <a:solidFill>
                  <a:srgbClr val="002060"/>
                </a:solidFill>
                <a:latin typeface="+mn-lt"/>
              </a:rPr>
              <a:t>съществуваща</a:t>
            </a:r>
            <a:r>
              <a:rPr lang="ru-RU" sz="1400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+mn-lt"/>
              </a:rPr>
              <a:t>иновативна</a:t>
            </a:r>
            <a:r>
              <a:rPr lang="ru-RU" sz="1400" kern="0" dirty="0">
                <a:solidFill>
                  <a:srgbClr val="002060"/>
                </a:solidFill>
                <a:latin typeface="+mn-lt"/>
              </a:rPr>
              <a:t> инфраструктура за </a:t>
            </a:r>
            <a:r>
              <a:rPr lang="ru-RU" sz="1400" kern="0" dirty="0" err="1">
                <a:solidFill>
                  <a:srgbClr val="002060"/>
                </a:solidFill>
                <a:latin typeface="+mn-lt"/>
              </a:rPr>
              <a:t>подпомагане</a:t>
            </a:r>
            <a:r>
              <a:rPr lang="ru-RU" sz="1400" kern="0" dirty="0">
                <a:solidFill>
                  <a:srgbClr val="002060"/>
                </a:solidFill>
                <a:latin typeface="+mn-lt"/>
              </a:rPr>
              <a:t> на </a:t>
            </a:r>
            <a:r>
              <a:rPr lang="ru-RU" sz="1400" kern="0" dirty="0" err="1">
                <a:solidFill>
                  <a:srgbClr val="002060"/>
                </a:solidFill>
                <a:latin typeface="+mn-lt"/>
              </a:rPr>
              <a:t>процеса</a:t>
            </a:r>
            <a:r>
              <a:rPr lang="ru-RU" sz="1400" kern="0" dirty="0">
                <a:solidFill>
                  <a:srgbClr val="002060"/>
                </a:solidFill>
                <a:latin typeface="+mn-lt"/>
              </a:rPr>
              <a:t> на комерсиализация на нови </a:t>
            </a:r>
            <a:r>
              <a:rPr lang="ru-RU" sz="1400" kern="0" dirty="0" err="1">
                <a:solidFill>
                  <a:srgbClr val="002060"/>
                </a:solidFill>
                <a:latin typeface="+mn-lt"/>
              </a:rPr>
              <a:t>продукти</a:t>
            </a:r>
            <a:r>
              <a:rPr lang="ru-RU" sz="1400" kern="0" dirty="0">
                <a:solidFill>
                  <a:srgbClr val="002060"/>
                </a:solidFill>
                <a:latin typeface="+mn-lt"/>
              </a:rPr>
              <a:t> </a:t>
            </a:r>
            <a:endParaRPr lang="ru-RU" sz="1400" kern="0" dirty="0" smtClean="0">
              <a:solidFill>
                <a:srgbClr val="002060"/>
              </a:solidFill>
              <a:latin typeface="+mn-lt"/>
            </a:endParaRPr>
          </a:p>
          <a:p>
            <a:pPr marL="0" indent="0" eaLnBrk="1" fontAlgn="auto" hangingPunct="1">
              <a:spcBef>
                <a:spcPct val="35000"/>
              </a:spcBef>
              <a:spcAft>
                <a:spcPts val="0"/>
              </a:spcAft>
              <a:buClr>
                <a:srgbClr val="1F497D"/>
              </a:buClr>
              <a:buSzPct val="110000"/>
              <a:defRPr/>
            </a:pPr>
            <a:r>
              <a:rPr lang="ru-RU" sz="1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</a:t>
            </a:r>
            <a:r>
              <a:rPr lang="ru-RU" sz="1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ru-RU" sz="1400" kern="0" dirty="0" smtClean="0">
                <a:solidFill>
                  <a:srgbClr val="002060"/>
                </a:solidFill>
                <a:latin typeface="+mn-lt"/>
              </a:rPr>
              <a:t>5 000 000 евро </a:t>
            </a:r>
            <a:r>
              <a:rPr lang="en-US" sz="1400" kern="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bg-BG" sz="1400" dirty="0">
                <a:solidFill>
                  <a:srgbClr val="002060"/>
                </a:solidFill>
                <a:latin typeface="+mn-lt"/>
              </a:rPr>
              <a:t>9 779 150</a:t>
            </a:r>
            <a:r>
              <a:rPr lang="bg-BG" sz="1400" kern="0" dirty="0" smtClean="0">
                <a:solidFill>
                  <a:srgbClr val="002060"/>
                </a:solidFill>
                <a:latin typeface="+mn-lt"/>
              </a:rPr>
              <a:t> лв.</a:t>
            </a:r>
            <a:r>
              <a:rPr lang="en-US" sz="1400" kern="0" dirty="0" smtClean="0">
                <a:solidFill>
                  <a:srgbClr val="002060"/>
                </a:solidFill>
                <a:latin typeface="+mn-lt"/>
              </a:rPr>
              <a:t>)</a:t>
            </a:r>
            <a:endParaRPr lang="ru-RU" sz="1400" kern="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091" y="1182366"/>
            <a:ext cx="8605838" cy="446088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kern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Процедура „</a:t>
            </a:r>
            <a:r>
              <a:rPr lang="ru-RU" sz="1600" b="1" kern="0" dirty="0" err="1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Създаване</a:t>
            </a:r>
            <a:r>
              <a:rPr lang="ru-RU" sz="1600" b="1" kern="0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и развитие на </a:t>
            </a:r>
            <a:r>
              <a:rPr lang="ru-RU" sz="1600" b="1" kern="0" dirty="0" err="1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тематично</a:t>
            </a:r>
            <a:r>
              <a:rPr lang="ru-RU" sz="1600" b="1" kern="0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1600" b="1" kern="0" dirty="0" err="1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фокусирани</a:t>
            </a:r>
            <a:r>
              <a:rPr lang="ru-RU" sz="1600" b="1" kern="0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1600" b="1" kern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лаборатории</a:t>
            </a:r>
            <a:r>
              <a:rPr lang="bg-BG" sz="1600" b="1" kern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“ </a:t>
            </a:r>
            <a:endParaRPr lang="en-US" sz="1600" b="1" kern="0" dirty="0">
              <a:solidFill>
                <a:schemeClr val="accent5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AutoShap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>
            <a:off x="2061368" y="2492896"/>
            <a:ext cx="4786312" cy="451648"/>
          </a:xfrm>
          <a:prstGeom prst="triangle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0488" tIns="44450" rIns="90488" bIns="44450" anchor="ctr"/>
          <a:lstStyle/>
          <a:p>
            <a:pPr eaLnBrk="0" fontAlgn="auto" hangingPunct="0">
              <a:spcAft>
                <a:spcPts val="0"/>
              </a:spcAft>
              <a:defRPr/>
            </a:pPr>
            <a:endParaRPr lang="de-DE" sz="16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0505" y="3573017"/>
            <a:ext cx="4060825" cy="26642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pPr marL="8890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bg-BG" sz="1600" b="1" dirty="0" smtClean="0">
                <a:solidFill>
                  <a:srgbClr val="002060"/>
                </a:solidFill>
                <a:latin typeface="+mn-lt"/>
              </a:rPr>
              <a:t>Допустими кандидати: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Съществуващи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средни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и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големи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предприятия</a:t>
            </a:r>
          </a:p>
          <a:p>
            <a:pPr marL="8890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bg-BG" sz="1600" dirty="0" smtClean="0">
              <a:solidFill>
                <a:srgbClr val="002060"/>
              </a:solidFill>
              <a:latin typeface="+mn-lt"/>
            </a:endParaRPr>
          </a:p>
          <a:p>
            <a:pPr marL="8890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bg-BG" sz="1600" b="1" dirty="0" smtClean="0">
                <a:solidFill>
                  <a:srgbClr val="002060"/>
                </a:solidFill>
                <a:latin typeface="+mn-lt"/>
              </a:rPr>
              <a:t>Допустими дейности: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Дейности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инвестиционна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подкрепа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изграждане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на нови,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разширяване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и модернизация на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съществуващи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тематично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фокусирани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лаборатории</a:t>
            </a:r>
            <a:endParaRPr lang="bg-BG" sz="1600" dirty="0" smtClean="0">
              <a:solidFill>
                <a:srgbClr val="002060"/>
              </a:solidFill>
              <a:latin typeface="+mn-lt"/>
            </a:endParaRPr>
          </a:p>
          <a:p>
            <a:pPr marL="8890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0000"/>
              </a:solidFill>
              <a:latin typeface="+mn-lt"/>
            </a:endParaRPr>
          </a:p>
          <a:p>
            <a:pPr marL="265112" lvl="1" defTabSz="912813" eaLnBrk="0" hangingPunct="0">
              <a:lnSpc>
                <a:spcPct val="90000"/>
              </a:lnSpc>
              <a:spcBef>
                <a:spcPts val="600"/>
              </a:spcBef>
              <a:tabLst>
                <a:tab pos="542925" algn="l"/>
              </a:tabLst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en-US" sz="1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87900" y="3573017"/>
            <a:ext cx="4062413" cy="2664296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600" kern="0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Инвестиционни</a:t>
            </a:r>
            <a:r>
              <a:rPr lang="ru-RU" sz="1600" kern="0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1600" kern="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разходи</a:t>
            </a:r>
            <a:r>
              <a:rPr lang="ru-RU" sz="16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(</a:t>
            </a:r>
            <a:r>
              <a:rPr lang="ru-RU" sz="1600" kern="0" dirty="0">
                <a:solidFill>
                  <a:srgbClr val="002060"/>
                </a:solidFill>
                <a:latin typeface="+mn-lt"/>
                <a:cs typeface="Arial" pitchFamily="34" charset="0"/>
              </a:rPr>
              <a:t>ДМА </a:t>
            </a:r>
            <a:r>
              <a:rPr lang="ru-RU" sz="16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и ДНА)</a:t>
            </a:r>
            <a:endParaRPr lang="ru-RU" sz="16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600" kern="0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Разходи</a:t>
            </a:r>
            <a:r>
              <a:rPr lang="ru-RU" sz="1600" kern="0" dirty="0">
                <a:solidFill>
                  <a:srgbClr val="002060"/>
                </a:solidFill>
                <a:latin typeface="+mn-lt"/>
                <a:cs typeface="Arial" pitchFamily="34" charset="0"/>
              </a:rPr>
              <a:t> за СМР</a:t>
            </a: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Минимален размер на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</a:rPr>
              <a:t>помощта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100 000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лв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.  </a:t>
            </a: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Максимален размер на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</a:rPr>
              <a:t>помощта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1 250 000 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лв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.  </a:t>
            </a: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Дата на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</a:rPr>
              <a:t>обявяване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септември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2017 г. 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000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en-US" sz="1400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0505" y="3089257"/>
            <a:ext cx="4056855" cy="48376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kern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Допустими кандидати/дейности </a:t>
            </a:r>
            <a:endParaRPr lang="en-US" sz="1600" b="1" kern="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73786" y="3089257"/>
            <a:ext cx="4062413" cy="48376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kern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Допустими разходи </a:t>
            </a:r>
            <a:endParaRPr lang="en-US" sz="1600" b="1" kern="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978400" y="4437112"/>
            <a:ext cx="3600450" cy="0"/>
          </a:xfrm>
          <a:prstGeom prst="line">
            <a:avLst/>
          </a:prstGeom>
          <a:noFill/>
          <a:ln w="9525" cap="flat" cmpd="sng" algn="ctr">
            <a:solidFill>
              <a:srgbClr val="050595"/>
            </a:solidFill>
            <a:prstDash val="solid"/>
          </a:ln>
          <a:effectLst/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5010" y="1052736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053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67544" y="188640"/>
            <a:ext cx="8208911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2017 по ПО 2 „Предприемачество и капацитет за растеж на МСП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bg-BG" sz="24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8763" y="1268760"/>
            <a:ext cx="8605838" cy="1296145"/>
            <a:chOff x="258763" y="1340768"/>
            <a:chExt cx="8605838" cy="1296145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58763" y="1863799"/>
              <a:ext cx="8599488" cy="773114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Основна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цел: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</a:rPr>
                <a:t>Създаване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 и развитие на нови предприятия в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</a:rPr>
                <a:t>специфични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</a:rPr>
                <a:t>сфери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,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</a:rPr>
                <a:t>свързани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 с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</a:rPr>
                <a:t>преодоляването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</a:rPr>
                <a:t>европейските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 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</a:rPr>
                <a:t>регионални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</a:rPr>
                <a:t>предизвикателства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 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</a:rPr>
                <a:t>секторите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НСНМСП</a:t>
              </a:r>
            </a:p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Бюджет</a:t>
              </a:r>
              <a:r>
                <a:rPr lang="ru-RU" sz="14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: 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34 373 012 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евро </a:t>
              </a:r>
              <a:r>
                <a:rPr lang="en-US" sz="1400" kern="0" dirty="0" smtClean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67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227 768.06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.)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8763" y="1340768"/>
              <a:ext cx="8605838" cy="523031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Процедура „</a:t>
              </a:r>
              <a:r>
                <a:rPr lang="ru-RU" sz="1600" b="1" kern="0" dirty="0" err="1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Насърчаване</a:t>
              </a:r>
              <a:r>
                <a:rPr lang="ru-RU" sz="1600" b="1" kern="0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на </a:t>
              </a:r>
              <a:r>
                <a:rPr lang="ru-RU" sz="1600" b="1" kern="0" dirty="0" err="1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предприемачеството</a:t>
              </a:r>
              <a:r>
                <a:rPr lang="ru-RU" sz="1600" b="1" kern="0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в области, </a:t>
              </a:r>
              <a:r>
                <a:rPr lang="ru-RU" sz="1600" b="1" kern="0" dirty="0" err="1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свързани</a:t>
              </a:r>
              <a:r>
                <a:rPr lang="ru-RU" sz="1600" b="1" kern="0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с европейски и </a:t>
              </a:r>
              <a:r>
                <a:rPr lang="ru-RU" sz="1600" b="1" kern="0" dirty="0" err="1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регионални</a:t>
              </a:r>
              <a:r>
                <a:rPr lang="ru-RU" sz="1600" b="1" kern="0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1600" b="1" kern="0" dirty="0" err="1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предизвикателства</a:t>
              </a:r>
              <a:r>
                <a:rPr lang="ru-RU" sz="1600" b="1" kern="0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и </a:t>
              </a:r>
              <a:r>
                <a:rPr lang="ru-RU" sz="1600" b="1" kern="0" dirty="0" err="1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секторите</a:t>
              </a:r>
              <a:r>
                <a:rPr lang="ru-RU" sz="1600" b="1" kern="0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на </a:t>
              </a:r>
              <a:r>
                <a:rPr lang="ru-RU" sz="1600" b="1" kern="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НСНМСП</a:t>
              </a:r>
              <a:r>
                <a:rPr lang="bg-BG" sz="1600" b="1" kern="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“ </a:t>
              </a:r>
              <a:r>
                <a:rPr lang="bg-BG" sz="1600" b="1" kern="0" dirty="0" smtClean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 </a:t>
              </a:r>
              <a:endParaRPr lang="en-US" sz="1600" b="1" kern="0" dirty="0">
                <a:solidFill>
                  <a:srgbClr val="FF000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1" name="AutoShap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2168526" y="2636913"/>
            <a:ext cx="4786312" cy="287337"/>
          </a:xfrm>
          <a:prstGeom prst="triangle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0488" tIns="44450" rIns="90488" bIns="44450" anchor="ctr"/>
          <a:lstStyle/>
          <a:p>
            <a:pPr eaLnBrk="0" fontAlgn="auto" hangingPunct="0">
              <a:spcAft>
                <a:spcPts val="0"/>
              </a:spcAft>
              <a:defRPr/>
            </a:pPr>
            <a:endParaRPr lang="de-DE" sz="16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3051" y="3552029"/>
            <a:ext cx="4285456" cy="31683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bg-BG" sz="1600" b="1" dirty="0" smtClean="0">
                <a:solidFill>
                  <a:srgbClr val="002060"/>
                </a:solidFill>
                <a:latin typeface="+mn-lt"/>
              </a:rPr>
              <a:t>Допустими кандидати: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Микро, малки и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средни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предприятия с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по-малко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от три приключили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финансови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години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bg-BG" sz="16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+mn-lt"/>
              </a:rPr>
              <a:t>Допустими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n-lt"/>
              </a:rPr>
              <a:t>дейности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Дейности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реализирането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предприемачески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идеи; </a:t>
            </a: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600" dirty="0" err="1">
                <a:solidFill>
                  <a:srgbClr val="002060"/>
                </a:solidFill>
                <a:latin typeface="+mn-lt"/>
              </a:rPr>
              <a:t>Дейности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за 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разработване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и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предлагане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пазара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на нови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продукти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и услуги в области,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свързани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с европейски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регионални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предизвикателства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en-US" sz="1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02188" y="3552031"/>
            <a:ext cx="4062413" cy="3168350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400" kern="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Инвестиционни</a:t>
            </a:r>
            <a:r>
              <a:rPr lang="ru-RU" sz="14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разходи</a:t>
            </a:r>
            <a:r>
              <a:rPr lang="ru-RU" sz="14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(ДМА и ДНА)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Разходи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за услуги </a:t>
            </a: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Оперативни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разходи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възнаграждения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, наем на помещения и др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.)</a:t>
            </a: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900" dirty="0" smtClean="0">
              <a:solidFill>
                <a:srgbClr val="00206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Минимален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размер на 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помощта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50 000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лв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. 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Максимален размер на 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помощта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391 166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лв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. 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Дата на 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обявяване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септември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2017 г.</a:t>
            </a: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206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en-US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8763" y="2975963"/>
            <a:ext cx="4303316" cy="57606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kern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Допустими кандидати/дейности </a:t>
            </a:r>
            <a:endParaRPr lang="en-US" sz="1600" b="1" kern="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89488" y="2975962"/>
            <a:ext cx="4075113" cy="576067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kern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Допустими разходи </a:t>
            </a:r>
            <a:endParaRPr lang="en-US" sz="1600" b="1" kern="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8538" y="4653136"/>
            <a:ext cx="40560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w="lg" len="med"/>
          </a:ln>
          <a:effectLst/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9921" y="1076913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805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67544" y="188640"/>
            <a:ext cx="8208911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2017 по ПО 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 „Енергийна и ресурсна ефективност“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8763" y="1268760"/>
            <a:ext cx="8605838" cy="1296145"/>
            <a:chOff x="258763" y="1340768"/>
            <a:chExt cx="8605838" cy="1296145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58763" y="1863799"/>
              <a:ext cx="8599488" cy="773114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Основна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цел: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Повишаване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ресурсната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ефективност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предприятитята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чрез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разработване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и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предлагане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на нови решения, техники и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методи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.</a:t>
              </a:r>
            </a:p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Бюджет</a:t>
              </a:r>
              <a:r>
                <a:rPr lang="ru-RU" sz="14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: 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36 631 331  евро </a:t>
              </a:r>
              <a:r>
                <a:rPr lang="en-US" sz="1400" kern="0" dirty="0" smtClean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71 644 656,11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.)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8763" y="1340768"/>
              <a:ext cx="8605838" cy="523031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Процедура „</a:t>
              </a:r>
              <a:r>
                <a:rPr lang="ru-RU" sz="1600" b="1" kern="0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Подкрепа</a:t>
              </a:r>
              <a:r>
                <a:rPr lang="ru-RU" sz="1600" b="1" kern="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за </a:t>
              </a:r>
              <a:r>
                <a:rPr lang="ru-RU" sz="1600" b="1" kern="0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пилотни</a:t>
              </a:r>
              <a:r>
                <a:rPr lang="ru-RU" sz="1600" b="1" kern="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и </a:t>
              </a:r>
              <a:r>
                <a:rPr lang="ru-RU" sz="1600" b="1" kern="0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демонстрационни</a:t>
              </a:r>
              <a:r>
                <a:rPr lang="ru-RU" sz="1600" b="1" kern="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1600" b="1" kern="0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инициативи</a:t>
              </a:r>
              <a:r>
                <a:rPr lang="ru-RU" sz="1600" b="1" kern="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за </a:t>
              </a:r>
              <a:r>
                <a:rPr lang="ru-RU" sz="1600" b="1" kern="0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ефективно</a:t>
              </a:r>
              <a:r>
                <a:rPr lang="ru-RU" sz="1600" b="1" kern="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1600" b="1" kern="0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използване</a:t>
              </a:r>
              <a:r>
                <a:rPr lang="ru-RU" sz="1600" b="1" kern="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на </a:t>
              </a:r>
              <a:r>
                <a:rPr lang="ru-RU" sz="1600" b="1" kern="0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ресурсите</a:t>
              </a:r>
              <a:r>
                <a:rPr lang="bg-BG" sz="1600" b="1" kern="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“ </a:t>
              </a:r>
              <a:r>
                <a:rPr lang="bg-BG" sz="1600" b="1" kern="0" dirty="0" smtClean="0">
                  <a:solidFill>
                    <a:srgbClr val="0070C0"/>
                  </a:solidFill>
                  <a:latin typeface="+mj-lt"/>
                  <a:cs typeface="Arial" pitchFamily="34" charset="0"/>
                </a:rPr>
                <a:t> </a:t>
              </a:r>
              <a:endParaRPr lang="en-US" sz="1600" b="1" kern="0" dirty="0">
                <a:solidFill>
                  <a:srgbClr val="0070C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1" name="AutoShap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2168526" y="2636913"/>
            <a:ext cx="4786312" cy="287337"/>
          </a:xfrm>
          <a:prstGeom prst="triangle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0488" tIns="44450" rIns="90488" bIns="44450" anchor="ctr"/>
          <a:lstStyle/>
          <a:p>
            <a:pPr eaLnBrk="0" fontAlgn="auto" hangingPunct="0">
              <a:spcAft>
                <a:spcPts val="0"/>
              </a:spcAft>
              <a:defRPr/>
            </a:pPr>
            <a:endParaRPr lang="de-DE" sz="16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3051" y="3552029"/>
            <a:ext cx="4285456" cy="31683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bg-BG" sz="1600" b="1" dirty="0" smtClean="0">
                <a:solidFill>
                  <a:srgbClr val="002060"/>
                </a:solidFill>
                <a:latin typeface="+mn-lt"/>
              </a:rPr>
              <a:t>Допустими кандидати: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Съществуващи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МСП от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преработващата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промишленост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600" b="1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+mn-lt"/>
              </a:rPr>
              <a:t>Допустими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n-lt"/>
              </a:rPr>
              <a:t>дейности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Дейности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изпълнението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пилотни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и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демонстрационни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инициативи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ефективно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 устойчиво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използване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ресурсите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, вкл.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област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отпадъци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, води,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рециклиране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на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метериали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; 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Информация и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публичност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 smtClean="0">
              <a:solidFill>
                <a:srgbClr val="00000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>
              <a:solidFill>
                <a:srgbClr val="00000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>
              <a:solidFill>
                <a:srgbClr val="00000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en-US" sz="1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02188" y="3552031"/>
            <a:ext cx="4062413" cy="3168350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400" kern="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Инвестиционни</a:t>
            </a:r>
            <a:r>
              <a:rPr lang="ru-RU" sz="14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разходи</a:t>
            </a:r>
            <a:r>
              <a:rPr lang="ru-RU" sz="14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(ДМА и ДНА)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Разходи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за услуги </a:t>
            </a: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Разходи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за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материали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и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консумативи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Разходи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за организация и управление</a:t>
            </a: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900" dirty="0" smtClean="0">
              <a:solidFill>
                <a:srgbClr val="00206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Минимален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размер на 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помощта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300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000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лв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. 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Максимален размер на 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помощта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2 000 000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лв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. 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Дата на 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обявяване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юли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2017 г.</a:t>
            </a: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206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endParaRPr lang="en-US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8763" y="2975963"/>
            <a:ext cx="4303316" cy="57606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kern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Допустими кандидати/дейности </a:t>
            </a:r>
            <a:endParaRPr lang="en-US" sz="1600" b="1" kern="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89488" y="2975962"/>
            <a:ext cx="4075113" cy="576067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kern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Допустими разходи </a:t>
            </a:r>
            <a:endParaRPr lang="en-US" sz="1600" b="1" kern="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8538" y="4653136"/>
            <a:ext cx="40560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w="lg" len="med"/>
          </a:ln>
          <a:effectLst/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9921" y="1076913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282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400" dirty="0" smtClean="0"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Общ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преглед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напредъка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              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ОПИК 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2014-2020 г. 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към 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.06.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2017 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г.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79512" y="1268760"/>
            <a:ext cx="8784976" cy="5400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Обявени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7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предоставяне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БФП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чрез конкурентен 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подбор, </a:t>
            </a:r>
            <a:r>
              <a:rPr lang="ru-RU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7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директно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предоставяне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на БФП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, </a:t>
            </a:r>
            <a:r>
              <a:rPr lang="ru-RU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4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бюджетни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линии,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подписано 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финансово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споразумение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„Фонд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мениджър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финансови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инструменти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в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България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“ ЕАД (ФМФИБ)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;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Обявените процедури и финансовото споразумение с ФМФИБ са на 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обща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стойност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1,4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7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0 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млн.</a:t>
            </a:r>
            <a:r>
              <a:rPr lang="bg-BG" sz="1800" dirty="0" err="1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лв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/ приблизително 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59 %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от бюджета на ОПИК;</a:t>
            </a:r>
            <a:endParaRPr lang="ru-RU" sz="1800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 програмата са с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ключени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общо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1163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договора с общ размер на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предоставената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БФП </a:t>
            </a:r>
            <a:r>
              <a:rPr lang="ru-RU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1,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114</a:t>
            </a:r>
            <a:r>
              <a:rPr lang="ru-RU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млн.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лева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(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средствата са предоставени по ПО 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, 2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, 3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 и 5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);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Броят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сключените договори на територията на Югозападен район е 222 (</a:t>
            </a:r>
            <a:r>
              <a:rPr lang="bg-BG" sz="18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19%</a:t>
            </a: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от всички сключени договори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), </a:t>
            </a: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като размерът на БФП възлиза на 120 812 513,59 </a:t>
            </a:r>
            <a:r>
              <a:rPr lang="bg-BG" sz="1800" b="1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лв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  <a:endParaRPr lang="en-US" sz="1800" b="1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изпълнение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761 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договора за БФП,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приключени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(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 извършени финални плащания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)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са 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382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договора, </a:t>
            </a: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от които </a:t>
            </a:r>
            <a:r>
              <a:rPr lang="bg-BG" sz="1800" b="1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4</a:t>
            </a:r>
            <a:r>
              <a:rPr lang="bg-BG" sz="18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3</a:t>
            </a: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на </a:t>
            </a: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територията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bg-BG" sz="18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Югозападен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район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;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Извършени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плащания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от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началото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периода - 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414 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млн. лева,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включително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115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млн. лева за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финансови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инструменти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което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представлява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7</a:t>
            </a:r>
            <a:r>
              <a:rPr lang="ru-RU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 %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от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общия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бюджет на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прогрмата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;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Сертифицирани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средства </a:t>
            </a:r>
            <a:r>
              <a:rPr lang="ru-RU" sz="180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– </a:t>
            </a:r>
            <a:r>
              <a:rPr lang="ru-RU" sz="180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301</a:t>
            </a:r>
            <a:r>
              <a:rPr lang="ru-RU" sz="180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млн. лева,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което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представлява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12 %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от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общия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бюджет на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прогр</a:t>
            </a:r>
            <a:r>
              <a:rPr lang="bg-BG" sz="18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мата.</a:t>
            </a: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70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ru-RU" sz="22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</a:t>
            </a:r>
            <a:r>
              <a:rPr lang="ru-RU" sz="22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2017 </a:t>
            </a:r>
            <a:r>
              <a:rPr lang="bg-BG" sz="22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2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– директно предоставяне</a:t>
            </a:r>
            <a: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2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7848721"/>
              </p:ext>
            </p:extLst>
          </p:nvPr>
        </p:nvGraphicFramePr>
        <p:xfrm>
          <a:off x="268981" y="1052736"/>
          <a:ext cx="8634039" cy="5560402"/>
        </p:xfrm>
        <a:graphic>
          <a:graphicData uri="http://schemas.openxmlformats.org/drawingml/2006/table">
            <a:tbl>
              <a:tblPr/>
              <a:tblGrid>
                <a:gridCol w="2382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785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46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 на процедурата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Бюджет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кандидати, дейности и разходи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на обявяване/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Краен срок 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9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Надграждане и развитие на научно-технологичен парк „София Тех Парк“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20, 2 млн. евро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кандидати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bg-BG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„София Тех Парк“ АД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интегрирана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инвестиционна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консултантска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подкрепа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развитието,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институционално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доизтраждане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и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функциониране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вече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изградения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научно-технологичен парк 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Обявяване: </a:t>
                      </a:r>
                      <a:r>
                        <a:rPr kumimoji="0" 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Септември 2017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Краен срок: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Ноември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2017 г.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8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Предоставяне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на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институционална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подкрепа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на МТ за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свързани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с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повишаване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капацитета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на МСП в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областта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на туризма</a:t>
                      </a:r>
                      <a:endParaRPr kumimoji="0" lang="bg-BG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 млн. евро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кандидати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Министерство на туризма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свързани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със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създаването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и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функционирането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ОУТР;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Инвестиционни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услуги и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оперативни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*Част от </a:t>
                      </a:r>
                      <a:r>
                        <a:rPr kumimoji="0" lang="bg-BG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помощта ще се предоставя под формата на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«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минимална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помощ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»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Обявяване: </a:t>
                      </a:r>
                      <a:r>
                        <a:rPr kumimoji="0" 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Юни 2017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Краен срок: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Октомври 2017 г.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1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Подобряване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бизнес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средата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българските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производители 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създаване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условия за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изпитване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съоръжения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чрез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подкрепа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дейността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БИМ</a:t>
                      </a:r>
                      <a:endParaRPr kumimoji="0" 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2, 045 млн. евро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Български институт по метрология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дейности: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свързани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с модернизация  на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изпитвателни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лаборатории за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електромагнитна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съвместимост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въздействие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околната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среда,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софтуер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и др.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Обявяване: </a:t>
                      </a:r>
                      <a:r>
                        <a:rPr kumimoji="0" 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Юни 2017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Краен срок: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Октомври 2017 г.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4001" y="908720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533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2017 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– директно предоставяне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24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4604880"/>
              </p:ext>
            </p:extLst>
          </p:nvPr>
        </p:nvGraphicFramePr>
        <p:xfrm>
          <a:off x="245059" y="1268760"/>
          <a:ext cx="8634039" cy="4817324"/>
        </p:xfrm>
        <a:graphic>
          <a:graphicData uri="http://schemas.openxmlformats.org/drawingml/2006/table">
            <a:tbl>
              <a:tblPr/>
              <a:tblGrid>
                <a:gridCol w="23007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46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0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 на процедурата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Бюджет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кандидати, дейности и разходи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на обявяване/ Краен срок 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1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Устойчиво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енергийно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развитие на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българските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предприятия чрез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подкрепа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дейността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АУЕР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 млн. евро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Агенция за устойчиво енергийно развитие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дейности: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свързани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с 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разширяване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обхвата на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мерките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и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услугите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предоставяни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в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сферата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енергийната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ефективност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и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производството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енергия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от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възобновяеми източници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Обявяване: </a:t>
                      </a: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Септември 2017г.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Краен срок: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Декември 2017 г.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1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Фаза 2 на проект „Изграждане на междусистемна газова връзка България-Сърбия“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45 млн. евро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Министерство на енергетиката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дейности: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по фаза 2 на проект „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Изграждане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междусистемна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газова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връзка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България-Сърбия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“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Обявяване: </a:t>
                      </a: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Септември 2017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Краен срок: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Ноември 2017г.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9921" y="1076913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80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20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Резултати от извършена </a:t>
            </a:r>
            <a:r>
              <a:rPr lang="bg-BG" sz="20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последваща</a:t>
            </a:r>
            <a:r>
              <a:rPr lang="bg-BG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оценка </a:t>
            </a:r>
            <a:r>
              <a:rPr lang="bg-BG" sz="20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на въздействието на Оперативна програма </a:t>
            </a:r>
            <a:r>
              <a:rPr lang="bg-BG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„</a:t>
            </a:r>
            <a:r>
              <a:rPr lang="bg-BG" sz="20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Развитие на конкурентоспособността на </a:t>
            </a:r>
            <a:r>
              <a:rPr lang="bg-BG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българската </a:t>
            </a:r>
            <a:r>
              <a:rPr lang="bg-BG" sz="20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икономика</a:t>
            </a:r>
            <a:r>
              <a:rPr lang="bg-BG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“ 2007-2013</a:t>
            </a:r>
            <a:r>
              <a:rPr lang="bg-BG" sz="2000" dirty="0" smtClean="0"/>
              <a:t> </a:t>
            </a:r>
            <a:endParaRPr lang="bg-BG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1556792"/>
            <a:ext cx="8568952" cy="4869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5" indent="-342900" algn="just" fontAlgn="auto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defRPr/>
            </a:pPr>
            <a:endParaRPr lang="ru-RU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570565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2,562</a:t>
            </a:r>
            <a:r>
              <a:rPr lang="bg-BG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ДБФП по ПО1, ПО2 и ПО4 (</a:t>
            </a:r>
            <a:r>
              <a:rPr lang="bg-BG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11 000</a:t>
            </a:r>
            <a:r>
              <a:rPr lang="bg-BG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подизпълнители), </a:t>
            </a:r>
            <a:r>
              <a:rPr lang="bg-BG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38</a:t>
            </a:r>
            <a:r>
              <a:rPr lang="bg-BG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процедури, </a:t>
            </a:r>
            <a:r>
              <a:rPr lang="bg-BG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1,473</a:t>
            </a:r>
            <a:r>
              <a:rPr lang="bg-BG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млрд. евро</a:t>
            </a:r>
            <a:r>
              <a:rPr lang="bg-BG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(изплатени към 30.11.2016 г.) 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9 </a:t>
            </a:r>
            <a:r>
              <a:rPr lang="bg-BG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471</a:t>
            </a:r>
            <a:r>
              <a:rPr lang="bg-BG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индивидуални финансирания по 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JEREMIE </a:t>
            </a:r>
            <a:r>
              <a:rPr lang="bg-BG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за </a:t>
            </a:r>
            <a:r>
              <a:rPr lang="bg-BG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910</a:t>
            </a:r>
            <a:r>
              <a:rPr lang="bg-BG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млн. евро</a:t>
            </a:r>
            <a:r>
              <a:rPr lang="bg-BG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(изплатени към 30.11.2016 г.);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82</a:t>
            </a:r>
            <a:r>
              <a:rPr lang="bg-BG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%</a:t>
            </a:r>
            <a:r>
              <a:rPr lang="bg-BG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от изпълнените проекти по ПО1, ПО2 и ПО4 спрямо одобрените са постигнати със </a:t>
            </a:r>
            <a:r>
              <a:rPr lang="bg-BG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74%</a:t>
            </a:r>
            <a:r>
              <a:rPr lang="bg-BG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вложен ресурс – </a:t>
            </a:r>
            <a:r>
              <a:rPr lang="bg-BG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реализирана ефикасност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; </a:t>
            </a:r>
            <a:endParaRPr lang="bg-BG" sz="16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Постигнат </a:t>
            </a:r>
            <a:r>
              <a:rPr lang="bg-BG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ефект на лоста</a:t>
            </a:r>
            <a:r>
              <a:rPr lang="bg-BG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по ПО3 –</a:t>
            </a:r>
            <a:r>
              <a:rPr lang="bg-BG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2.82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bg-BG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bg-BG" sz="16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Заетост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↑15,4%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ru-RU" sz="1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бенефициенти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); 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↓3,29%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(не-</a:t>
            </a:r>
            <a:r>
              <a:rPr lang="ru-RU" sz="1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бенефициенти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Добавена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стойност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– 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↑35,7%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ru-RU" sz="1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бенефициенти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); 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↑23%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(не-</a:t>
            </a:r>
            <a:r>
              <a:rPr lang="ru-RU" sz="1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бенефициенти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Дял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на </a:t>
            </a:r>
            <a:r>
              <a:rPr lang="ru-RU" sz="1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програмата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общите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разходи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за НИРД - 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7%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(2013), 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20%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(2014) и 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20%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(2015), но все </a:t>
            </a:r>
            <a:r>
              <a:rPr lang="ru-RU" sz="1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още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0,96%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от БВП при цел 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1,20%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за 2015 г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bg-BG" sz="16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3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42072" y="2060848"/>
            <a:ext cx="7390368" cy="20162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bg-BG" sz="40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  <a:p>
            <a:pPr marL="182880" indent="0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bg-BG" sz="4000" dirty="0" smtClean="0">
                <a:solidFill>
                  <a:srgbClr val="002060"/>
                </a:solidFill>
              </a:rPr>
              <a:t>Благодаря за вниманието</a:t>
            </a:r>
            <a:endParaRPr lang="bg-BG" sz="4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8867" y="1598613"/>
            <a:ext cx="4181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en-US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hlinkClick r:id="rId2"/>
              </a:rPr>
              <a:t>www.opic.bg</a:t>
            </a:r>
            <a:r>
              <a:rPr lang="bg-BG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5692" y="4725144"/>
            <a:ext cx="8075413" cy="1972851"/>
            <a:chOff x="773899" y="18005"/>
            <a:chExt cx="8075413" cy="1972851"/>
          </a:xfrm>
        </p:grpSpPr>
        <p:grpSp>
          <p:nvGrpSpPr>
            <p:cNvPr id="12" name="Group 11"/>
            <p:cNvGrpSpPr/>
            <p:nvPr/>
          </p:nvGrpSpPr>
          <p:grpSpPr>
            <a:xfrm>
              <a:off x="773899" y="195811"/>
              <a:ext cx="4893029" cy="1502945"/>
              <a:chOff x="773899" y="195811"/>
              <a:chExt cx="4893029" cy="1502945"/>
            </a:xfrm>
          </p:grpSpPr>
          <p:pic>
            <p:nvPicPr>
              <p:cNvPr id="15" name="Picture 14" descr="OPIC1BG_COLOR_DOWN.fw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68968" y="316217"/>
                <a:ext cx="1897960" cy="1376425"/>
              </a:xfrm>
              <a:prstGeom prst="rect">
                <a:avLst/>
              </a:prstGeom>
            </p:spPr>
          </p:pic>
          <p:pic>
            <p:nvPicPr>
              <p:cNvPr id="16" name="Picture 15" descr="Description: textEU+LOGO.fw.png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899" y="195811"/>
                <a:ext cx="1512168" cy="15029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3000" contrast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005"/>
              <a:ext cx="2189080" cy="197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670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152128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Подадени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проектни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предложения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място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Ю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ЗР </a:t>
            </a:r>
            <a:b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400" dirty="0" err="1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по 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ОПИК 2014-2020 г. 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към 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.06.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2017 г.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656493978"/>
              </p:ext>
            </p:extLst>
          </p:nvPr>
        </p:nvGraphicFramePr>
        <p:xfrm>
          <a:off x="539552" y="1700808"/>
          <a:ext cx="8208910" cy="4492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8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2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876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4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dirty="0">
                          <a:effectLst/>
                        </a:rPr>
                        <a:t>Процедура</a:t>
                      </a:r>
                      <a:endParaRPr lang="bg-BG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dirty="0">
                          <a:effectLst/>
                        </a:rPr>
                        <a:t>Подадени проектни предложения</a:t>
                      </a:r>
                      <a:endParaRPr lang="bg-BG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</a:rPr>
                        <a:t>Общ размер на </a:t>
                      </a:r>
                      <a:r>
                        <a:rPr lang="bg-BG" sz="1200" b="1" u="none" strike="noStrike" noProof="0" dirty="0" smtClean="0">
                          <a:effectLst/>
                        </a:rPr>
                        <a:t>заявената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bg-BG" sz="1200" b="1" u="none" strike="noStrike" baseline="0" noProof="0" dirty="0" smtClean="0">
                          <a:effectLst/>
                        </a:rPr>
                        <a:t>безвъзмездна финансова помощ</a:t>
                      </a:r>
                      <a:endParaRPr lang="bg-BG" sz="1200" b="1" i="0" u="none" strike="noStrike" noProof="0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3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BG16RFOP002-1.001 „ПОДКРЕПА ЗА ВНЕДРЯВАНЕ НА ИНОВАЦИИ В ПРЕДПРИЯТИЯТА“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66 858 257.40 лв.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7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BG16RFOP002-1.002 „ ПОДКРЕПА ЗА РАЗРАБОТВАНЕ НА ИНОВАЦИИ В СТАРТИРАЩИ ПРЕДПРИЯТИЯ“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113 882 836.36 лв.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BG16RFOP002-2.001 „ПОДОБРЯВАНЕ НА ПРОИЗВОДСТВЕНИЯ КАПАЦИТЕТ В МСП“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78 465 751.53 лв.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4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BG16RFOP002-2.002 „РАЗВИТИЕ НА УПРАВЛЕНСКИЯ КАПАЦИТЕТ И РАСТЕЖ НА МСП“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58 071 093.71 лв.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4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BG16RFOP002-2.009 „РАЗВИТИЕ НА КЛЪСТЕРИ В БЪЛГАРИЯ“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14 783 801.45 лв.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4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BG16RFOP002-3.001 „ЕНЕРГИЙНА ЕФЕКТИВНОСТ ЗА МАЛКИТЕ И СРЕДНИ ПРЕДПРИЯТИЯ“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83 180 875.86 лв.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77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BG16RFOP002-3.002 „ПОВИШАВАНЕ НА ЕНЕРГИЙНАТА ЕФЕКТИВНОСТ В ГОЛЕМИ ПРЕДПРИЯТИЯ’’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11 067 657.26 лв.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2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dirty="0">
                          <a:effectLst/>
                        </a:rPr>
                        <a:t>Общо: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426 310 273.57 лв.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4553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Сключени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договори на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територията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ЮЗР 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по ОПИК 2014-2020 г.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към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23.06.2017 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г. </a:t>
            </a:r>
            <a:endParaRPr lang="bg-BG" sz="24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35100582"/>
              </p:ext>
            </p:extLst>
          </p:nvPr>
        </p:nvGraphicFramePr>
        <p:xfrm>
          <a:off x="467544" y="1556792"/>
          <a:ext cx="8352928" cy="456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6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66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19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6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000" u="none" strike="noStrike" dirty="0">
                          <a:effectLst/>
                        </a:rPr>
                        <a:t>Процедура</a:t>
                      </a:r>
                      <a:endParaRPr lang="bg-BG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000" u="none" strike="noStrike" dirty="0">
                          <a:effectLst/>
                        </a:rPr>
                        <a:t>Брой </a:t>
                      </a:r>
                      <a:r>
                        <a:rPr lang="bg-BG" sz="1000" u="none" strike="noStrike" dirty="0" smtClean="0">
                          <a:effectLst/>
                        </a:rPr>
                        <a:t>договори за безвъзмездна</a:t>
                      </a:r>
                      <a:r>
                        <a:rPr lang="bg-BG" sz="1000" u="none" strike="noStrike" baseline="0" dirty="0" smtClean="0">
                          <a:effectLst/>
                        </a:rPr>
                        <a:t> финансова помощ (ДБФП)</a:t>
                      </a:r>
                      <a:endParaRPr lang="bg-BG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000" u="none" strike="noStrike" dirty="0">
                          <a:effectLst/>
                        </a:rPr>
                        <a:t>Договорена безвъзмездна финансова помощ</a:t>
                      </a:r>
                      <a:endParaRPr lang="bg-BG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115" marR="6115" marT="611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2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BG16RFOP002-1.001 „ПОДКРЕПА ЗА ВНЕДРЯВАНЕ НА ИНОВАЦИИ В ПРЕДПРИЯТИЯТА“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7 020 683.40 лв.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4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BG16RFOP002-1.002 „ ПОДКРЕПА ЗА РАЗРАБОТВАНЕ НА ИНОВАЦИИ В СТАРТИРАЩИ ПРЕДПРИЯТИЯ“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2 290 289.21 лв.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0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BG16RFOP002-2.001 „ПОДОБРЯВАНЕ НА ПРОИЗВОДСТВЕНИЯ КАПАЦИТЕТ В МСП“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42 187 413.71 лв.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0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BG16RFOP002-2.002 „РАЗВИТИЕ НА УПРАВЛЕНСКИЯ КАПАЦИТЕТ И РАСТЕЖ НА МСП“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25 824 331.94 лв.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6292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Общо сключени договори:</a:t>
                      </a:r>
                      <a:endParaRPr lang="bg-BG" sz="1200" b="1" i="0" u="none" strike="noStrike" dirty="0">
                        <a:solidFill>
                          <a:srgbClr val="FF0000"/>
                        </a:solidFill>
                        <a:effectLst/>
                        <a:latin typeface="Trebuchet M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213</a:t>
                      </a:r>
                      <a:endParaRPr lang="bg-BG" sz="1200" b="1" i="0" u="none" strike="noStrike" dirty="0">
                        <a:solidFill>
                          <a:srgbClr val="FF0000"/>
                        </a:solidFill>
                        <a:effectLst/>
                        <a:latin typeface="Trebuchet M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77 322 718.26 лв.</a:t>
                      </a:r>
                    </a:p>
                  </a:txBody>
                  <a:tcPr marL="6115" marR="6115" marT="611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9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Общо приключени договори:</a:t>
                      </a:r>
                      <a:endParaRPr lang="bg-BG" sz="12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43</a:t>
                      </a:r>
                      <a:endParaRPr lang="ru-RU" sz="1200" b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17 228 957.07 </a:t>
                      </a:r>
                      <a:r>
                        <a:rPr lang="ru-RU" sz="1200" b="1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лв</a:t>
                      </a:r>
                      <a:r>
                        <a:rPr lang="ru-RU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115" marR="6115" marT="611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0734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19" y="116632"/>
            <a:ext cx="8712968" cy="1368152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Сключени договори по процедури за директно предоставяне на безвъзмездна финансова помощ на територията на ЮЗР по ОПИК 2014-2020 г. към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23.06.2017 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г.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5538790"/>
              </p:ext>
            </p:extLst>
          </p:nvPr>
        </p:nvGraphicFramePr>
        <p:xfrm>
          <a:off x="431540" y="1628800"/>
          <a:ext cx="8352927" cy="4578408"/>
        </p:xfrm>
        <a:graphic>
          <a:graphicData uri="http://schemas.openxmlformats.org/drawingml/2006/table">
            <a:tbl>
              <a:tblPr/>
              <a:tblGrid>
                <a:gridCol w="4575952">
                  <a:extLst>
                    <a:ext uri="{9D8B030D-6E8A-4147-A177-3AD203B41FA5}">
                      <a16:colId xmlns="" xmlns:a16="http://schemas.microsoft.com/office/drawing/2014/main" val="3734845830"/>
                    </a:ext>
                  </a:extLst>
                </a:gridCol>
                <a:gridCol w="1597951">
                  <a:extLst>
                    <a:ext uri="{9D8B030D-6E8A-4147-A177-3AD203B41FA5}">
                      <a16:colId xmlns="" xmlns:a16="http://schemas.microsoft.com/office/drawing/2014/main" val="1642019084"/>
                    </a:ext>
                  </a:extLst>
                </a:gridCol>
                <a:gridCol w="2179024">
                  <a:extLst>
                    <a:ext uri="{9D8B030D-6E8A-4147-A177-3AD203B41FA5}">
                      <a16:colId xmlns="" xmlns:a16="http://schemas.microsoft.com/office/drawing/2014/main" val="2860246145"/>
                    </a:ext>
                  </a:extLst>
                </a:gridCol>
              </a:tblGrid>
              <a:tr h="662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Процедура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0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Брой договори за безвъзмездна финансова помощ (ДБФП)</a:t>
                      </a:r>
                      <a:endParaRPr lang="bg-BG" sz="1000" b="1" i="0" u="none" strike="noStrike" noProof="0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Договорена безвъзмездна финансова помощ</a:t>
                      </a:r>
                      <a:r>
                        <a:rPr lang="bg-BG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/>
                      </a:r>
                      <a:br>
                        <a:rPr lang="bg-BG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endParaRPr lang="bg-BG" sz="7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5698760"/>
                  </a:ext>
                </a:extLst>
              </a:tr>
              <a:tr h="337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BG16RFOP002-1.003 ФАЗА 2 НА ПРОЕКТ „СЪЗДАВАНЕ НА НАУЧНО-ТЕХНОЛОГИЧЕН ПАРК“ 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12 273 362.81 лв.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9847467"/>
                  </a:ext>
                </a:extLst>
              </a:tr>
              <a:tr h="827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BG16RFOP002-2.003 „СЪЗДАВАНЕ НА УСЛОВИЯ ЗА УСТОЙЧИВО РАЗВИТИЕ И УСПЕШНО ИНТЕГРИРАНЕ НА БЪЛГАРСКИТЕ ПРЕДПРИЯТИЯ НА ЕВРОПЕЙСКИТЕ И МЕЖДУНАРОДНИТЕ ПАЗАРИ ЧРЕЗ ПОДКРЕПА ДЕЙНОСТТА НА ИАНМСП“ 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9 779 000.00 лв.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1212964"/>
                  </a:ext>
                </a:extLst>
              </a:tr>
              <a:tr h="827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BG16RFOP002-2.004 „ПРЕДОСТАВЯНЕ НА ИНСТИТУЦИОНАЛНА ПОДКРЕПА НА ДАМТН ЗА ПОВИШАВАНЕ НА ЕФЕКТИВНОСТТА НА НАДЗОР НА ПАЗАРА, МЕТРОЛОГИЧНИЯ НАДЗОР И КОНТРОЛА НА КАЧЕСТВОТО НА ТЕЧНИТЕ ГОРИВА“ 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1 999 953.82 лв.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9184781"/>
                  </a:ext>
                </a:extLst>
              </a:tr>
              <a:tr h="498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BG16RFOP002-2.005 „ПОВИШАВАНЕ НА ЕФЕКТИВНОСТТА И ЕФИКАСНОСТТА НА УСЛУГИТЕ, ПРЕДЛАГАНИ ОТ КЗП ЗА БЪЛГАРСКИТЕ ПРЕДПРИЯТИЯ“ 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5 866 563.00 лв.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142553"/>
                  </a:ext>
                </a:extLst>
              </a:tr>
              <a:tr h="498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BG16RFOP002-2.006 „ПОЗИЦИОНИРАНЕ НА БЪЛГАРИЯ КАТО ПОЗНАТА И ПРЕДПОЧИТАНА ДЕСТИНАЦИЯ ЗА ИНВЕСТИЦИИ ЧРЕЗ ПОДКРЕПА ДЕЙНОСТТА НА БАИ“ 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9 779 150.00 лв.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2194492"/>
                  </a:ext>
                </a:extLst>
              </a:tr>
              <a:tr h="662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BG16RFOP002-2.008 „ПРЕДОСТАВЯНЕ НА ИНСТИТУЦИОНАЛНА ПОДКРЕПА  НА ИА БСА ЗА ПОДОБРЯВАНЕ НА ИНФРАСТРУКТУРАТА ПО КАЧЕСТВОТО“ 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3 791 765.70 лв.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5041204"/>
                  </a:ext>
                </a:extLst>
              </a:tr>
              <a:tr h="168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Общо: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43 489 795.33 лв.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2339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3540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4209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bg-BG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>
              <a:buNone/>
            </a:pPr>
            <a:endParaRPr lang="bg-BG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>
              <a:buNone/>
            </a:pPr>
            <a:endParaRPr lang="bg-BG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 algn="ctr">
              <a:buNone/>
            </a:pPr>
            <a:r>
              <a:rPr lang="bg-BG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Общ </a:t>
            </a:r>
            <a:r>
              <a:rPr lang="bg-BG" sz="3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преглед на стартирани и предстоящи </a:t>
            </a:r>
            <a:r>
              <a:rPr lang="bg-BG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мерки </a:t>
            </a:r>
            <a:r>
              <a:rPr lang="bg-BG" sz="3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 п</a:t>
            </a:r>
            <a:r>
              <a:rPr lang="bg-BG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риоритетни </a:t>
            </a:r>
            <a:r>
              <a:rPr lang="bg-BG" sz="3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оси </a:t>
            </a:r>
          </a:p>
        </p:txBody>
      </p:sp>
    </p:spTree>
    <p:extLst>
      <p:ext uri="{BB962C8B-B14F-4D97-AF65-F5344CB8AC3E}">
        <p14:creationId xmlns:p14="http://schemas.microsoft.com/office/powerpoint/2010/main" xmlns="" val="4195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23528" y="188640"/>
            <a:ext cx="8352928" cy="1008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 1 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„Технологично развитие и иновации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“ - общ преглед на стартирани и предстоящи мерки  </a:t>
            </a:r>
            <a:endParaRPr lang="bg-BG" sz="24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0016960"/>
              </p:ext>
            </p:extLst>
          </p:nvPr>
        </p:nvGraphicFramePr>
        <p:xfrm>
          <a:off x="323528" y="1124744"/>
          <a:ext cx="8424936" cy="51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211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Общ бюджет по ПО 1</a:t>
                      </a:r>
                      <a:r>
                        <a:rPr lang="bg-BG" sz="1800" b="1" kern="1200" baseline="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bg-BG" sz="1800" b="1" kern="1200" noProof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295 282 552 евро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b="1" kern="1200" noProof="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Стартирани процедури за БФП: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Процедури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за БФП 2018 – 2020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449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внедряване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иновации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предприятията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(50 </a:t>
                      </a:r>
                      <a:r>
                        <a:rPr kumimoji="0" lang="ru-RU" sz="14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+10 млн. евро </a:t>
                      </a:r>
                      <a:r>
                        <a:rPr kumimoji="0" lang="ru-RU" sz="14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наддоговаряне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  <a:endParaRPr kumimoji="0" lang="ru-RU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разработване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иновации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стартиращи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предприятия 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(10 </a:t>
                      </a:r>
                      <a:r>
                        <a:rPr kumimoji="0" lang="ru-RU" sz="14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  <a:endParaRPr lang="ru-RU" sz="14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Фаза 2 на проекта за научно-технологичен парк 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(6,3 </a:t>
                      </a:r>
                      <a:r>
                        <a:rPr kumimoji="0" lang="ru-RU" sz="14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  <a:endParaRPr kumimoji="0" lang="ru-RU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Патентно ведомство (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4,5 млн. евро)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внедряването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иновации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предприятията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(47 млн. евро)</a:t>
                      </a:r>
                    </a:p>
                    <a:p>
                      <a:pPr marL="285750" indent="-285750" algn="ctr" defTabSz="914400" rtl="0" eaLnBrk="1" latinLnBrk="0" hangingPunct="1">
                        <a:buFontTx/>
                        <a:buChar char="-"/>
                      </a:pPr>
                      <a:endParaRPr lang="ru-RU" sz="14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развитието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клъстери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(15,3 </a:t>
                      </a:r>
                      <a:r>
                        <a:rPr kumimoji="0" lang="ru-RU" sz="14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насърчаване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сътрудничеството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иновации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бизнес -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научни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организации (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12,7 млн. евро)</a:t>
                      </a:r>
                    </a:p>
                    <a:p>
                      <a:pPr marL="0" algn="ctr" defTabSz="914400" rtl="0" eaLnBrk="1" latinLnBrk="0" hangingPunct="1"/>
                      <a:endParaRPr lang="ru-RU" sz="1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bg-BG" sz="1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50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Планирани процедури 2017: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bg-BG" sz="1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947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Разработване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продуктови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производствени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иновации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35 </a:t>
                      </a:r>
                      <a:r>
                        <a:rPr kumimoji="0" lang="ru-RU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Създаване и развитие на тематично фокусирани лаборатории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bg-BG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5 млн. евро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bg-BG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Надграждане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и развитие на научно-технологичен парк „София Тех Парк“ (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20,2 </a:t>
                      </a:r>
                      <a:r>
                        <a:rPr kumimoji="0" lang="ru-RU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  <a:endParaRPr kumimoji="0" lang="bg-BG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bg-BG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9696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Финансови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инструменти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60 млн. евро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bg-BG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11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Прилагане на инструмента ВОМР по ПО</a:t>
                      </a:r>
                      <a:r>
                        <a:rPr lang="bg-BG" sz="16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1 - </a:t>
                      </a:r>
                      <a:r>
                        <a:rPr kumimoji="0" lang="bg-BG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19 млн.евро</a:t>
                      </a:r>
                      <a:endParaRPr kumimoji="0" lang="bg-BG" sz="1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bg-BG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0498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23528" y="188640"/>
            <a:ext cx="8352928" cy="1008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bg-BG" sz="20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bg-BG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„</a:t>
            </a:r>
            <a:r>
              <a:rPr lang="ru-RU" sz="2000" dirty="0" err="1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Предприемачество</a:t>
            </a: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0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капацитет</a:t>
            </a:r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0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растеж</a:t>
            </a:r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МСП</a:t>
            </a:r>
            <a:r>
              <a:rPr lang="en-US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- общ преглед на стартирани и предстоящи мерки   </a:t>
            </a:r>
            <a:endParaRPr lang="bg-BG" sz="20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550542"/>
              </p:ext>
            </p:extLst>
          </p:nvPr>
        </p:nvGraphicFramePr>
        <p:xfrm>
          <a:off x="395536" y="980728"/>
          <a:ext cx="8424936" cy="57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211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Общ бюджет по ПО</a:t>
                      </a:r>
                      <a:r>
                        <a:rPr lang="bg-BG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2 - </a:t>
                      </a:r>
                      <a:r>
                        <a:rPr lang="bg-BG" sz="1800" b="1" kern="1200" noProof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577,492,050 евро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b="1" kern="1200" noProof="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Стартирани процедури за БФП: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Процедури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за БФП 2018 – 2020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449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подобряване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производствения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капацитет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(150 </a:t>
                      </a:r>
                      <a:r>
                        <a:rPr kumimoji="0" lang="ru-RU" sz="14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+ 72 млн. евро </a:t>
                      </a:r>
                      <a:r>
                        <a:rPr kumimoji="0" lang="ru-RU" sz="14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наддоговаряне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  <a:endParaRPr kumimoji="0" lang="ru-RU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развитие на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управленския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капацитет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растеж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МСП 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(30 </a:t>
                      </a:r>
                      <a:r>
                        <a:rPr kumimoji="0" lang="ru-RU" sz="14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</a:p>
                    <a:p>
                      <a:pPr marL="285750" indent="-285750" algn="ctr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развитие на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клъстери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(20 </a:t>
                      </a:r>
                      <a:r>
                        <a:rPr kumimoji="0" lang="ru-RU" sz="14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  <a:endParaRPr lang="ru-RU" sz="14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институционални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бенефициенти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(ИАНМСП, КЗП, ДАМТН, БАИ, ИАБСА - 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16 млн. евро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Tx/>
                        <a:buChar char="-"/>
                      </a:pP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подобряване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производствения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капацитет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растеж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МСП, развитие на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специализирани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услуги за МСП и ИКТ 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(54 000 000 евро + 5 млн. евро </a:t>
                      </a:r>
                      <a:r>
                        <a:rPr kumimoji="0" lang="ru-RU" sz="14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спестявания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</a:p>
                    <a:p>
                      <a:pPr marL="285750" indent="-285750" algn="ctr" defTabSz="914400" rtl="0" eaLnBrk="1" latinLnBrk="0" hangingPunct="1">
                        <a:buFontTx/>
                        <a:buChar char="-"/>
                      </a:pPr>
                      <a:endParaRPr lang="ru-RU" sz="14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развитието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клъстери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(15 млн. евро)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bg-BG" sz="1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50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Планирани процедури за БФП 2017: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bg-BG" sz="1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76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насърчаване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предприемачеството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в области,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свързани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 европейски и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регионални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предизвикателства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34, 3 млн. евро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институционални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бенефициенти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(МТ, БИМ - 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7 </a:t>
                      </a:r>
                      <a:r>
                        <a:rPr kumimoji="0" lang="ru-RU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  <a:endParaRPr kumimoji="0" lang="bg-BG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bg-BG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9696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Финансови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инструменти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135 млн. евро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Фонд за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начално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финансиране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и фонд за рисков капитал (80 000 000 евро)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Дългови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инструменти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микрофинансиране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(15 000 000 евро)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Фонд за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съфинансиране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(40 000 000 евро)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bg-BG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11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Прилагане на инструмента ВОМР по ПО</a:t>
                      </a:r>
                      <a:r>
                        <a:rPr lang="bg-BG" sz="16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2 – </a:t>
                      </a:r>
                      <a:r>
                        <a:rPr kumimoji="0" lang="bg-BG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44,4 млн.евро</a:t>
                      </a:r>
                      <a:endParaRPr kumimoji="0" lang="bg-BG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bg-BG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9709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23528" y="188640"/>
            <a:ext cx="8352928" cy="1008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 3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„</a:t>
            </a:r>
            <a:r>
              <a:rPr lang="ru-RU" sz="2400" dirty="0" err="1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Енергийна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ресурсна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ефективност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“ 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- общ преглед на стартирани и предстоящи мерки   </a:t>
            </a:r>
            <a:endParaRPr lang="bg-BG" sz="24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7947773"/>
              </p:ext>
            </p:extLst>
          </p:nvPr>
        </p:nvGraphicFramePr>
        <p:xfrm>
          <a:off x="323528" y="1268760"/>
          <a:ext cx="8424936" cy="41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1744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Общ бюджет по ПО 3</a:t>
                      </a:r>
                      <a:r>
                        <a:rPr lang="bg-BG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bg-BG" sz="1800" b="1" kern="1200" noProof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310,686,632 евро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b="1" kern="1200" noProof="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Стартирани процедури за БФП: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Процедури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за БФП 2018 – 2020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4493"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енергийна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ефективност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малките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средни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предприятия 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(90 </a:t>
                      </a:r>
                      <a:r>
                        <a:rPr kumimoji="0" lang="ru-RU" sz="14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</a:p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endParaRPr kumimoji="0" lang="ru-RU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енергийна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ефективност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големи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предприятия 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(50 </a:t>
                      </a:r>
                      <a:r>
                        <a:rPr kumimoji="0" lang="ru-RU" sz="14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r>
                        <a:rPr kumimoji="0" lang="ru-RU" sz="14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енергийна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ефективност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малките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средни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предприятия 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(90 </a:t>
                      </a:r>
                      <a:r>
                        <a:rPr kumimoji="0" lang="ru-RU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</a:p>
                    <a:p>
                      <a:pPr marL="0" algn="ctr" defTabSz="914400" rtl="0" eaLnBrk="1" latinLnBrk="0" hangingPunct="1"/>
                      <a:endParaRPr lang="bg-BG" sz="1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50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Планирани процедури за БФП 2017: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bg-BG" sz="1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2784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дейността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на АУЕР 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(4 </a:t>
                      </a:r>
                      <a:r>
                        <a:rPr kumimoji="0" lang="ru-RU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Подкрепа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пилотни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демонстрационни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инициативи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ефективно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използване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ресурсите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(36,6 </a:t>
                      </a:r>
                      <a:r>
                        <a:rPr kumimoji="0" lang="ru-RU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  <a:endParaRPr kumimoji="0" lang="bg-BG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bg-BG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9696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Финансови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инструменти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40 </a:t>
                      </a:r>
                      <a:r>
                        <a:rPr kumimoji="0" lang="ru-RU" sz="16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млн.евро</a:t>
                      </a:r>
                      <a:endParaRPr kumimoji="0" lang="ru-RU" sz="1600" b="1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kern="1200" baseline="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Гаранционен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инструмент за мерки за </a:t>
                      </a:r>
                      <a:r>
                        <a:rPr lang="ru-RU" sz="1600" b="1" kern="1200" baseline="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енергийна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baseline="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ефективност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b="1" kern="1200" baseline="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предприятията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400" b="1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bg-BG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9619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heme/theme1.xml><?xml version="1.0" encoding="utf-8"?>
<a:theme xmlns:a="http://schemas.openxmlformats.org/drawingml/2006/main" name="Ppt0000003">
  <a:themeElements>
    <a:clrScheme name="Ppt0000003 1">
      <a:dk1>
        <a:srgbClr val="050595"/>
      </a:dk1>
      <a:lt1>
        <a:srgbClr val="FFFFFF"/>
      </a:lt1>
      <a:dk2>
        <a:srgbClr val="000000"/>
      </a:dk2>
      <a:lt2>
        <a:srgbClr val="FFFF99"/>
      </a:lt2>
      <a:accent1>
        <a:srgbClr val="FFC000"/>
      </a:accent1>
      <a:accent2>
        <a:srgbClr val="3497AE"/>
      </a:accent2>
      <a:accent3>
        <a:srgbClr val="AAAAAA"/>
      </a:accent3>
      <a:accent4>
        <a:srgbClr val="DADADA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Ppt0000003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3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4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5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6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7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8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9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9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5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6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7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8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20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10532</TotalTime>
  <Words>2865</Words>
  <Application>Microsoft Office PowerPoint</Application>
  <PresentationFormat>On-screen Show (4:3)</PresentationFormat>
  <Paragraphs>420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36</vt:i4>
      </vt:variant>
      <vt:variant>
        <vt:lpstr>Slide Titles</vt:lpstr>
      </vt:variant>
      <vt:variant>
        <vt:i4>23</vt:i4>
      </vt:variant>
    </vt:vector>
  </HeadingPairs>
  <TitlesOfParts>
    <vt:vector size="59" baseType="lpstr">
      <vt:lpstr>Ppt0000003</vt:lpstr>
      <vt:lpstr>OPIK-Portrait_Transperant_14</vt:lpstr>
      <vt:lpstr>1_Slipstream</vt:lpstr>
      <vt:lpstr>2_Slipstream</vt:lpstr>
      <vt:lpstr>1_OPIK-Portrait_Transperant_14</vt:lpstr>
      <vt:lpstr>3_Slipstream</vt:lpstr>
      <vt:lpstr>4_Slipstream</vt:lpstr>
      <vt:lpstr>2_OPIK-Portrait_Transperant_14</vt:lpstr>
      <vt:lpstr>3_OPIK-Portrait_Transperant_14</vt:lpstr>
      <vt:lpstr>4_OPIK-Portrait_Transperant_14</vt:lpstr>
      <vt:lpstr>5_OPIK-Portrait_Transperant_14</vt:lpstr>
      <vt:lpstr>6_OPIK-Portrait_Transperant_14</vt:lpstr>
      <vt:lpstr>7_OPIK-Portrait_Transperant_14</vt:lpstr>
      <vt:lpstr>8_OPIK-Portrait_Transperant_14</vt:lpstr>
      <vt:lpstr>9_OPIK-Portrait_Transperant_14</vt:lpstr>
      <vt:lpstr>10_OPIK-Portrait_Transperant_14</vt:lpstr>
      <vt:lpstr>11_OPIK-Portrait_Transperant_14</vt:lpstr>
      <vt:lpstr>12_OPIK-Portrait_Transperant_14</vt:lpstr>
      <vt:lpstr>13_OPIK-Portrait_Transperant_14</vt:lpstr>
      <vt:lpstr>14_OPIK-Portrait_Transperant_14</vt:lpstr>
      <vt:lpstr>15_OPIK-Portrait_Transperant_14</vt:lpstr>
      <vt:lpstr>16_OPIK-Portrait_Transperant_14</vt:lpstr>
      <vt:lpstr>17_OPIK-Portrait_Transperant_14</vt:lpstr>
      <vt:lpstr>18_OPIK-Portrait_Transperant_14</vt:lpstr>
      <vt:lpstr>9_OPIK-Portrait_Transperant</vt:lpstr>
      <vt:lpstr>OPIK-Portrait_Transperant</vt:lpstr>
      <vt:lpstr>1_OPIK-Portrait_Transperant</vt:lpstr>
      <vt:lpstr>2_OPIK-Portrait_Transperant</vt:lpstr>
      <vt:lpstr>19_OPIK-Portrait_Transperant_14</vt:lpstr>
      <vt:lpstr>3_OPIK-Portrait_Transperant</vt:lpstr>
      <vt:lpstr>4_OPIK-Portrait_Transperant</vt:lpstr>
      <vt:lpstr>5_OPIK-Portrait_Transperant</vt:lpstr>
      <vt:lpstr>6_OPIK-Portrait_Transperant</vt:lpstr>
      <vt:lpstr>7_OPIK-Portrait_Transperant</vt:lpstr>
      <vt:lpstr>8_OPIK-Portrait_Transperant</vt:lpstr>
      <vt:lpstr>20_OPIK-Portrait_Transperant_14</vt:lpstr>
      <vt:lpstr>Напредък в изпълнението на  ОП “Иновации и конкурентоспособност“   2014-2020</vt:lpstr>
      <vt:lpstr>      Общ преглед на напредъка в изпълнението на                 ОПИК 2014-2020 г. към 23.06.2017 г. </vt:lpstr>
      <vt:lpstr>Подадени проектни предложения  с място на изпълнение - ЮЗР  в процедури по ОПИК 2014-2020 г. към 23.06.2017 г. </vt:lpstr>
      <vt:lpstr>Сключени договори на територията на ЮЗР в процедури по ОПИК 2014-2020 г. към 23.06.2017 г. </vt:lpstr>
      <vt:lpstr>Сключени договори по процедури за директно предоставяне на безвъзмездна финансова помощ на територията на ЮЗР по ОПИК 2014-2020 г. към 23.06.2017 г. </vt:lpstr>
      <vt:lpstr>Slide 6</vt:lpstr>
      <vt:lpstr>ПО 1 „Технологично развитие и иновации“ - общ преглед на стартирани и предстоящи мерки  </vt:lpstr>
      <vt:lpstr>ПО 2 „Предприемачество и капацитет за растеж на МСП” - общ преглед на стартирани и предстоящи мерки   </vt:lpstr>
      <vt:lpstr>ПО 3 „Енергийна и ресурсна ефективност“ - общ преглед на стартирани и предстоящи мерки   </vt:lpstr>
      <vt:lpstr>Slide 10</vt:lpstr>
      <vt:lpstr>Slide 11</vt:lpstr>
      <vt:lpstr>Slide 12</vt:lpstr>
      <vt:lpstr>Slide 13</vt:lpstr>
      <vt:lpstr>Напредък в изпълнението на подхода ВОМР </vt:lpstr>
      <vt:lpstr>ПРЕДСТОЯЩИ ЗА ОБЯВЯВАНЕ ПРОЦЕДУРИ </vt:lpstr>
      <vt:lpstr>Процедури 2017 по ПО 1 „Технологично развитие и иновации“   </vt:lpstr>
      <vt:lpstr>Процедури 2017 по ПО 1 „Технологично развитие и иновации“ </vt:lpstr>
      <vt:lpstr>Процедури 2017 по ПО 2 „Предприемачество и капацитет за растеж на МСП“ </vt:lpstr>
      <vt:lpstr>Процедури 2017 по ПО 3 „Енергийна и ресурсна ефективност“ </vt:lpstr>
      <vt:lpstr>Процедури 2017  – директно предоставяне </vt:lpstr>
      <vt:lpstr>Процедури 2017  – директно предоставяне </vt:lpstr>
      <vt:lpstr>Резултати от извършена последваща оценка на въздействието на Оперативна програма „Развитие на конкурентоспособността на българската икономика“ 2007-2013 </vt:lpstr>
      <vt:lpstr>Slide 23</vt:lpstr>
    </vt:vector>
  </TitlesOfParts>
  <Company>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e.gerdjikova</dc:creator>
  <cp:lastModifiedBy>DESI</cp:lastModifiedBy>
  <cp:revision>2485</cp:revision>
  <cp:lastPrinted>2017-05-11T10:20:47Z</cp:lastPrinted>
  <dcterms:created xsi:type="dcterms:W3CDTF">2011-06-13T12:15:19Z</dcterms:created>
  <dcterms:modified xsi:type="dcterms:W3CDTF">2017-06-27T20:44:12Z</dcterms:modified>
</cp:coreProperties>
</file>